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6" r:id="rId9"/>
    <p:sldId id="264"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CC"/>
    <a:srgbClr val="99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6.xml"/><Relationship Id="rId7" Type="http://schemas.openxmlformats.org/officeDocument/2006/relationships/slide" Target="../slides/slide13.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10.xml"/><Relationship Id="rId11" Type="http://schemas.openxmlformats.org/officeDocument/2006/relationships/slide" Target="../slides/slide22.xml"/><Relationship Id="rId5" Type="http://schemas.openxmlformats.org/officeDocument/2006/relationships/slide" Target="../slides/slide8.xml"/><Relationship Id="rId10" Type="http://schemas.openxmlformats.org/officeDocument/2006/relationships/slide" Target="../slides/slide21.xml"/><Relationship Id="rId4" Type="http://schemas.openxmlformats.org/officeDocument/2006/relationships/slide" Target="../slides/slide7.xml"/><Relationship Id="rId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5270C-8557-47A0-B2C3-E0D6ABE42C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163E3215-9582-410C-8B8C-07FAF6E431F2}">
      <dgm:prSet phldrT="[Texte]" custT="1"/>
      <dgm:spPr>
        <a:solidFill>
          <a:srgbClr val="99CCFF"/>
        </a:solidFill>
        <a:ln>
          <a:solidFill>
            <a:schemeClr val="tx1"/>
          </a:solidFill>
        </a:ln>
      </dgm:spPr>
      <dgm:t>
        <a:bodyPr/>
        <a:lstStyle/>
        <a:p>
          <a:pPr algn="ctr">
            <a:buNone/>
          </a:pPr>
          <a:r>
            <a:rPr lang="fr-FR" sz="2400" b="0" dirty="0">
              <a:solidFill>
                <a:schemeClr val="tx1"/>
              </a:solidFill>
              <a:latin typeface="Arial" panose="020B0604020202020204" pitchFamily="34" charset="0"/>
              <a:cs typeface="Arial" panose="020B0604020202020204" pitchFamily="34" charset="0"/>
            </a:rPr>
            <a:t>Le contrat didactique et pédagogique</a:t>
          </a:r>
        </a:p>
        <a:p>
          <a:pPr algn="ctr">
            <a:buNone/>
          </a:pPr>
          <a:endParaRPr lang="fr-FR" sz="2400" b="0" dirty="0">
            <a:solidFill>
              <a:schemeClr val="tx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1" action="ppaction://hlinksldjump"/>
            </a:rPr>
            <a:t>Climat scolaire</a:t>
          </a:r>
          <a:endParaRPr lang="fr-FR" sz="1800" b="0" dirty="0">
            <a:solidFill>
              <a:schemeClr val="tx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2" action="ppaction://hlinksldjump"/>
            </a:rPr>
            <a:t>Rapport à l ’erreur</a:t>
          </a:r>
          <a:endParaRPr lang="fr-FR" sz="1800" b="0" dirty="0">
            <a:solidFill>
              <a:schemeClr val="tx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3" action="ppaction://hlinksldjump"/>
            </a:rPr>
            <a:t>Compétences psychosociales</a:t>
          </a:r>
          <a:endParaRPr lang="fr-FR" sz="1800" b="0" dirty="0">
            <a:solidFill>
              <a:schemeClr val="tx1"/>
            </a:solidFill>
            <a:latin typeface="Arial" panose="020B0604020202020204" pitchFamily="34" charset="0"/>
            <a:cs typeface="Arial" panose="020B0604020202020204" pitchFamily="34" charset="0"/>
          </a:endParaRPr>
        </a:p>
        <a:p>
          <a:pPr algn="ctr">
            <a:buFont typeface="Arial" panose="020B0604020202020204" pitchFamily="34" charset="0"/>
            <a:buChar char="•"/>
          </a:pPr>
          <a:endParaRPr lang="fr-FR" sz="1800" b="0" dirty="0">
            <a:latin typeface="+mn-lt"/>
          </a:endParaRPr>
        </a:p>
      </dgm:t>
    </dgm:pt>
    <dgm:pt modelId="{2ED8EDEE-81AC-43FC-BE25-0D5CD545E0BD}" type="parTrans" cxnId="{3CDADCB3-9AC0-4175-8CC2-CC5F62C6A41C}">
      <dgm:prSet/>
      <dgm:spPr/>
      <dgm:t>
        <a:bodyPr/>
        <a:lstStyle/>
        <a:p>
          <a:endParaRPr lang="fr-FR">
            <a:solidFill>
              <a:schemeClr val="tx1"/>
            </a:solidFill>
          </a:endParaRPr>
        </a:p>
      </dgm:t>
    </dgm:pt>
    <dgm:pt modelId="{79E187B1-05F2-447B-B4B8-80442EB733EC}" type="sibTrans" cxnId="{3CDADCB3-9AC0-4175-8CC2-CC5F62C6A41C}">
      <dgm:prSet/>
      <dgm:spPr/>
      <dgm:t>
        <a:bodyPr/>
        <a:lstStyle/>
        <a:p>
          <a:endParaRPr lang="fr-FR"/>
        </a:p>
      </dgm:t>
    </dgm:pt>
    <dgm:pt modelId="{BEFBCF7A-2448-4E25-9141-F5B788BEB039}">
      <dgm:prSet phldrT="[Texte]" custT="1"/>
      <dgm:spPr>
        <a:solidFill>
          <a:srgbClr val="CCFFCC"/>
        </a:solidFill>
        <a:ln>
          <a:solidFill>
            <a:schemeClr val="tx1"/>
          </a:solidFill>
        </a:ln>
      </dgm:spPr>
      <dgm:t>
        <a:bodyPr/>
        <a:lstStyle/>
        <a:p>
          <a:pPr algn="ctr"/>
          <a:r>
            <a:rPr lang="fr-FR" sz="2400" dirty="0">
              <a:solidFill>
                <a:schemeClr val="tx1"/>
              </a:solidFill>
              <a:latin typeface="Arial" panose="020B0604020202020204" pitchFamily="34" charset="0"/>
              <a:cs typeface="Arial" panose="020B0604020202020204" pitchFamily="34" charset="0"/>
            </a:rPr>
            <a:t>L’énoncé</a:t>
          </a:r>
        </a:p>
        <a:p>
          <a:pPr algn="ctr"/>
          <a:endParaRPr lang="fr-FR" sz="240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4" action="ppaction://hlinksldjump"/>
            </a:rPr>
            <a:t>Environnement de référence</a:t>
          </a:r>
          <a:endParaRPr lang="fr-FR" sz="18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5" action="ppaction://hlinksldjump"/>
            </a:rPr>
            <a:t>Illustrations</a:t>
          </a:r>
          <a:endParaRPr lang="fr-FR" sz="18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6" action="ppaction://hlinksldjump"/>
            </a:rPr>
            <a:t>Lexique / Syntaxe</a:t>
          </a:r>
          <a:endParaRPr lang="fr-FR" sz="18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7" action="ppaction://hlinksldjump"/>
            </a:rPr>
            <a:t>Compréhension</a:t>
          </a:r>
          <a:endParaRPr lang="fr-FR" sz="1800" b="0" dirty="0">
            <a:solidFill>
              <a:schemeClr val="tx1"/>
            </a:solidFill>
            <a:latin typeface="Arial" panose="020B0604020202020204" pitchFamily="34" charset="0"/>
            <a:cs typeface="Arial" panose="020B0604020202020204" pitchFamily="34" charset="0"/>
          </a:endParaRPr>
        </a:p>
      </dgm:t>
    </dgm:pt>
    <dgm:pt modelId="{4A799D1D-758D-48F5-923A-5186348E80F1}" type="parTrans" cxnId="{6DBB7BB6-4727-40DA-A2FA-D583A36593CD}">
      <dgm:prSet/>
      <dgm:spPr/>
      <dgm:t>
        <a:bodyPr/>
        <a:lstStyle/>
        <a:p>
          <a:endParaRPr lang="fr-FR"/>
        </a:p>
      </dgm:t>
    </dgm:pt>
    <dgm:pt modelId="{1E2224BE-0CA5-4007-82AA-AF36FC0933FF}" type="sibTrans" cxnId="{6DBB7BB6-4727-40DA-A2FA-D583A36593CD}">
      <dgm:prSet/>
      <dgm:spPr/>
      <dgm:t>
        <a:bodyPr/>
        <a:lstStyle/>
        <a:p>
          <a:endParaRPr lang="fr-FR"/>
        </a:p>
      </dgm:t>
    </dgm:pt>
    <dgm:pt modelId="{9ECF5BBE-1A9B-45D3-818C-49FDB87F3A8A}">
      <dgm:prSet phldrT="[Texte]" custT="1"/>
      <dgm:spPr>
        <a:solidFill>
          <a:srgbClr val="FFCCCC"/>
        </a:solidFill>
        <a:ln>
          <a:solidFill>
            <a:schemeClr val="tx1"/>
          </a:solidFill>
        </a:ln>
      </dgm:spPr>
      <dgm:t>
        <a:bodyPr/>
        <a:lstStyle/>
        <a:p>
          <a:pPr algn="ctr"/>
          <a:r>
            <a:rPr lang="fr-FR" sz="2400" b="0" dirty="0">
              <a:solidFill>
                <a:schemeClr val="tx1"/>
              </a:solidFill>
              <a:latin typeface="Arial" panose="020B0604020202020204" pitchFamily="34" charset="0"/>
              <a:cs typeface="Arial" panose="020B0604020202020204" pitchFamily="34" charset="0"/>
            </a:rPr>
            <a:t>Les repères méthodologiques</a:t>
          </a:r>
        </a:p>
        <a:p>
          <a:pPr algn="ctr"/>
          <a:endParaRPr lang="fr-FR" sz="24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8" action="ppaction://hlinksldjump"/>
            </a:rPr>
            <a:t>Démarche</a:t>
          </a:r>
          <a:endParaRPr lang="fr-FR" sz="18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9" action="ppaction://hlinksldjump"/>
            </a:rPr>
            <a:t>Modéliser</a:t>
          </a:r>
          <a:endParaRPr lang="fr-FR" sz="18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10" action="ppaction://hlinksldjump"/>
            </a:rPr>
            <a:t>Calculer</a:t>
          </a:r>
          <a:endParaRPr lang="fr-FR" sz="1800" b="0" dirty="0">
            <a:solidFill>
              <a:schemeClr val="tx1"/>
            </a:solidFill>
            <a:latin typeface="Arial" panose="020B0604020202020204" pitchFamily="34" charset="0"/>
            <a:cs typeface="Arial" panose="020B0604020202020204" pitchFamily="34" charset="0"/>
          </a:endParaRPr>
        </a:p>
        <a:p>
          <a:pPr algn="l"/>
          <a:r>
            <a:rPr lang="fr-FR" sz="1800" b="0" dirty="0">
              <a:solidFill>
                <a:schemeClr val="tx1"/>
              </a:solidFill>
              <a:latin typeface="Arial" panose="020B0604020202020204" pitchFamily="34" charset="0"/>
              <a:cs typeface="Arial" panose="020B0604020202020204" pitchFamily="34" charset="0"/>
            </a:rPr>
            <a:t>  - </a:t>
          </a:r>
          <a:r>
            <a:rPr lang="fr-FR" sz="1800" b="0" dirty="0">
              <a:solidFill>
                <a:schemeClr val="tx1"/>
              </a:solidFill>
              <a:latin typeface="Arial" panose="020B0604020202020204" pitchFamily="34" charset="0"/>
              <a:cs typeface="Arial" panose="020B0604020202020204" pitchFamily="34" charset="0"/>
              <a:hlinkClick xmlns:r="http://schemas.openxmlformats.org/officeDocument/2006/relationships" r:id="rId11" action="ppaction://hlinksldjump"/>
            </a:rPr>
            <a:t>Répondre</a:t>
          </a:r>
          <a:endParaRPr lang="fr-FR" sz="1800" b="0" dirty="0">
            <a:solidFill>
              <a:schemeClr val="tx1"/>
            </a:solidFill>
            <a:latin typeface="Arial" panose="020B0604020202020204" pitchFamily="34" charset="0"/>
            <a:cs typeface="Arial" panose="020B0604020202020204" pitchFamily="34" charset="0"/>
          </a:endParaRPr>
        </a:p>
      </dgm:t>
    </dgm:pt>
    <dgm:pt modelId="{1DE69CD1-AB13-4093-910B-7FC0EFF1BCEF}" type="parTrans" cxnId="{DDBA04CD-5B46-4ABE-B350-24C2CB6296A2}">
      <dgm:prSet/>
      <dgm:spPr/>
      <dgm:t>
        <a:bodyPr/>
        <a:lstStyle/>
        <a:p>
          <a:endParaRPr lang="fr-FR">
            <a:solidFill>
              <a:schemeClr val="tx1"/>
            </a:solidFill>
          </a:endParaRPr>
        </a:p>
      </dgm:t>
    </dgm:pt>
    <dgm:pt modelId="{9D94CE8C-8EB4-46FA-B148-8B967D856E62}" type="sibTrans" cxnId="{DDBA04CD-5B46-4ABE-B350-24C2CB6296A2}">
      <dgm:prSet/>
      <dgm:spPr/>
      <dgm:t>
        <a:bodyPr/>
        <a:lstStyle/>
        <a:p>
          <a:endParaRPr lang="fr-FR"/>
        </a:p>
      </dgm:t>
    </dgm:pt>
    <dgm:pt modelId="{782ACFE0-3E3A-4D96-9EAA-1429ABCD9562}">
      <dgm:prSet phldrT="[Texte]"/>
      <dgm:spPr>
        <a:solidFill>
          <a:srgbClr val="FFFFCC"/>
        </a:solidFill>
        <a:ln>
          <a:solidFill>
            <a:schemeClr val="tx1"/>
          </a:solidFill>
        </a:ln>
      </dgm:spPr>
      <dgm:t>
        <a:bodyPr/>
        <a:lstStyle/>
        <a:p>
          <a:r>
            <a:rPr lang="fr-FR" dirty="0">
              <a:solidFill>
                <a:schemeClr val="tx1"/>
              </a:solidFill>
            </a:rPr>
            <a:t>Trois entrées</a:t>
          </a:r>
        </a:p>
      </dgm:t>
    </dgm:pt>
    <dgm:pt modelId="{9F60240B-6679-44A4-BCAE-452C188ED04A}" type="sibTrans" cxnId="{4FEE5E66-DA02-4951-B2C4-22BEF20CC931}">
      <dgm:prSet/>
      <dgm:spPr/>
      <dgm:t>
        <a:bodyPr/>
        <a:lstStyle/>
        <a:p>
          <a:endParaRPr lang="fr-FR"/>
        </a:p>
      </dgm:t>
    </dgm:pt>
    <dgm:pt modelId="{E780327C-74BC-45B1-B57F-498E36A51F2F}" type="parTrans" cxnId="{4FEE5E66-DA02-4951-B2C4-22BEF20CC931}">
      <dgm:prSet/>
      <dgm:spPr/>
      <dgm:t>
        <a:bodyPr/>
        <a:lstStyle/>
        <a:p>
          <a:endParaRPr lang="fr-FR"/>
        </a:p>
      </dgm:t>
    </dgm:pt>
    <dgm:pt modelId="{81F771B2-D150-44A2-8500-9C3C66042DD5}" type="pres">
      <dgm:prSet presAssocID="{75F5270C-8557-47A0-B2C3-E0D6ABE42CC4}" presName="hierChild1" presStyleCnt="0">
        <dgm:presLayoutVars>
          <dgm:orgChart val="1"/>
          <dgm:chPref val="1"/>
          <dgm:dir/>
          <dgm:animOne val="branch"/>
          <dgm:animLvl val="lvl"/>
          <dgm:resizeHandles/>
        </dgm:presLayoutVars>
      </dgm:prSet>
      <dgm:spPr/>
    </dgm:pt>
    <dgm:pt modelId="{2A178397-6F59-48C5-915B-75A93BBA7CB2}" type="pres">
      <dgm:prSet presAssocID="{782ACFE0-3E3A-4D96-9EAA-1429ABCD9562}" presName="hierRoot1" presStyleCnt="0">
        <dgm:presLayoutVars>
          <dgm:hierBranch val="init"/>
        </dgm:presLayoutVars>
      </dgm:prSet>
      <dgm:spPr/>
    </dgm:pt>
    <dgm:pt modelId="{90E2C47A-AF57-413A-AC14-C5DC6249480F}" type="pres">
      <dgm:prSet presAssocID="{782ACFE0-3E3A-4D96-9EAA-1429ABCD9562}" presName="rootComposite1" presStyleCnt="0"/>
      <dgm:spPr/>
    </dgm:pt>
    <dgm:pt modelId="{2C071B9F-3133-453B-8E9D-18D7EC7AC781}" type="pres">
      <dgm:prSet presAssocID="{782ACFE0-3E3A-4D96-9EAA-1429ABCD9562}" presName="rootText1" presStyleLbl="node0" presStyleIdx="0" presStyleCnt="1">
        <dgm:presLayoutVars>
          <dgm:chPref val="3"/>
        </dgm:presLayoutVars>
      </dgm:prSet>
      <dgm:spPr/>
    </dgm:pt>
    <dgm:pt modelId="{EB770126-5EE0-41D8-93A0-52C53A65C17B}" type="pres">
      <dgm:prSet presAssocID="{782ACFE0-3E3A-4D96-9EAA-1429ABCD9562}" presName="rootConnector1" presStyleLbl="node1" presStyleIdx="0" presStyleCnt="0"/>
      <dgm:spPr/>
    </dgm:pt>
    <dgm:pt modelId="{70443278-4B7B-4FE0-9E2E-8E3D3C91D398}" type="pres">
      <dgm:prSet presAssocID="{782ACFE0-3E3A-4D96-9EAA-1429ABCD9562}" presName="hierChild2" presStyleCnt="0"/>
      <dgm:spPr/>
    </dgm:pt>
    <dgm:pt modelId="{29D20706-6726-489F-9E97-F4DACD31A7EF}" type="pres">
      <dgm:prSet presAssocID="{2ED8EDEE-81AC-43FC-BE25-0D5CD545E0BD}" presName="Name37" presStyleLbl="parChTrans1D2" presStyleIdx="0" presStyleCnt="3"/>
      <dgm:spPr/>
    </dgm:pt>
    <dgm:pt modelId="{439E0DA1-E9F4-4D14-B686-27E6767A415E}" type="pres">
      <dgm:prSet presAssocID="{163E3215-9582-410C-8B8C-07FAF6E431F2}" presName="hierRoot2" presStyleCnt="0">
        <dgm:presLayoutVars>
          <dgm:hierBranch val="init"/>
        </dgm:presLayoutVars>
      </dgm:prSet>
      <dgm:spPr/>
    </dgm:pt>
    <dgm:pt modelId="{DAC24BB7-DF31-4661-ABD8-DDD8044CDDCF}" type="pres">
      <dgm:prSet presAssocID="{163E3215-9582-410C-8B8C-07FAF6E431F2}" presName="rootComposite" presStyleCnt="0"/>
      <dgm:spPr/>
    </dgm:pt>
    <dgm:pt modelId="{333C4C45-DFDD-4DD9-80FB-AAD0361316DB}" type="pres">
      <dgm:prSet presAssocID="{163E3215-9582-410C-8B8C-07FAF6E431F2}" presName="rootText" presStyleLbl="node2" presStyleIdx="0" presStyleCnt="3" custScaleX="132046" custScaleY="202155">
        <dgm:presLayoutVars>
          <dgm:chPref val="3"/>
        </dgm:presLayoutVars>
      </dgm:prSet>
      <dgm:spPr/>
    </dgm:pt>
    <dgm:pt modelId="{839F46A0-9819-4DAA-9F56-D87B76A17AB8}" type="pres">
      <dgm:prSet presAssocID="{163E3215-9582-410C-8B8C-07FAF6E431F2}" presName="rootConnector" presStyleLbl="node2" presStyleIdx="0" presStyleCnt="3"/>
      <dgm:spPr/>
    </dgm:pt>
    <dgm:pt modelId="{C470C1A1-EB16-4A75-B6CA-803CD63C4E21}" type="pres">
      <dgm:prSet presAssocID="{163E3215-9582-410C-8B8C-07FAF6E431F2}" presName="hierChild4" presStyleCnt="0"/>
      <dgm:spPr/>
    </dgm:pt>
    <dgm:pt modelId="{58359E5B-36D9-46B1-AAA7-36C4245B0B20}" type="pres">
      <dgm:prSet presAssocID="{163E3215-9582-410C-8B8C-07FAF6E431F2}" presName="hierChild5" presStyleCnt="0"/>
      <dgm:spPr/>
    </dgm:pt>
    <dgm:pt modelId="{BC62CE45-A497-45CE-8644-492DF1835851}" type="pres">
      <dgm:prSet presAssocID="{4A799D1D-758D-48F5-923A-5186348E80F1}" presName="Name37" presStyleLbl="parChTrans1D2" presStyleIdx="1" presStyleCnt="3"/>
      <dgm:spPr/>
    </dgm:pt>
    <dgm:pt modelId="{5467AEB0-B360-4625-A3D8-49EC5173123A}" type="pres">
      <dgm:prSet presAssocID="{BEFBCF7A-2448-4E25-9141-F5B788BEB039}" presName="hierRoot2" presStyleCnt="0">
        <dgm:presLayoutVars>
          <dgm:hierBranch val="init"/>
        </dgm:presLayoutVars>
      </dgm:prSet>
      <dgm:spPr/>
    </dgm:pt>
    <dgm:pt modelId="{AB4CFA64-D4F6-4860-89D3-A6A851B5440C}" type="pres">
      <dgm:prSet presAssocID="{BEFBCF7A-2448-4E25-9141-F5B788BEB039}" presName="rootComposite" presStyleCnt="0"/>
      <dgm:spPr/>
    </dgm:pt>
    <dgm:pt modelId="{540F01CD-A4CA-4EE7-BE19-B9505F708990}" type="pres">
      <dgm:prSet presAssocID="{BEFBCF7A-2448-4E25-9141-F5B788BEB039}" presName="rootText" presStyleLbl="node2" presStyleIdx="1" presStyleCnt="3" custScaleX="122373" custScaleY="204046">
        <dgm:presLayoutVars>
          <dgm:chPref val="3"/>
        </dgm:presLayoutVars>
      </dgm:prSet>
      <dgm:spPr/>
    </dgm:pt>
    <dgm:pt modelId="{A75CBE14-6ED2-4AB9-8032-A0C272963EA9}" type="pres">
      <dgm:prSet presAssocID="{BEFBCF7A-2448-4E25-9141-F5B788BEB039}" presName="rootConnector" presStyleLbl="node2" presStyleIdx="1" presStyleCnt="3"/>
      <dgm:spPr/>
    </dgm:pt>
    <dgm:pt modelId="{F7BF1FE6-9A7E-40A5-BD1C-04E682D6308D}" type="pres">
      <dgm:prSet presAssocID="{BEFBCF7A-2448-4E25-9141-F5B788BEB039}" presName="hierChild4" presStyleCnt="0"/>
      <dgm:spPr/>
    </dgm:pt>
    <dgm:pt modelId="{71555417-67D9-48B2-922F-4F8D04B41ADB}" type="pres">
      <dgm:prSet presAssocID="{BEFBCF7A-2448-4E25-9141-F5B788BEB039}" presName="hierChild5" presStyleCnt="0"/>
      <dgm:spPr/>
    </dgm:pt>
    <dgm:pt modelId="{B73BCE35-C392-4C91-BA0C-CF9EE4FC3645}" type="pres">
      <dgm:prSet presAssocID="{1DE69CD1-AB13-4093-910B-7FC0EFF1BCEF}" presName="Name37" presStyleLbl="parChTrans1D2" presStyleIdx="2" presStyleCnt="3"/>
      <dgm:spPr/>
    </dgm:pt>
    <dgm:pt modelId="{E8082F3B-7ACD-4C1F-A510-B32861600270}" type="pres">
      <dgm:prSet presAssocID="{9ECF5BBE-1A9B-45D3-818C-49FDB87F3A8A}" presName="hierRoot2" presStyleCnt="0">
        <dgm:presLayoutVars>
          <dgm:hierBranch val="init"/>
        </dgm:presLayoutVars>
      </dgm:prSet>
      <dgm:spPr/>
    </dgm:pt>
    <dgm:pt modelId="{DD97B6CE-C374-4640-A793-7F5ED0970C16}" type="pres">
      <dgm:prSet presAssocID="{9ECF5BBE-1A9B-45D3-818C-49FDB87F3A8A}" presName="rootComposite" presStyleCnt="0"/>
      <dgm:spPr/>
    </dgm:pt>
    <dgm:pt modelId="{9DB5F1F0-18A0-4D15-B40F-49CA972E0A1F}" type="pres">
      <dgm:prSet presAssocID="{9ECF5BBE-1A9B-45D3-818C-49FDB87F3A8A}" presName="rootText" presStyleLbl="node2" presStyleIdx="2" presStyleCnt="3" custScaleX="120419" custScaleY="202007" custLinFactNeighborX="-1201">
        <dgm:presLayoutVars>
          <dgm:chPref val="3"/>
        </dgm:presLayoutVars>
      </dgm:prSet>
      <dgm:spPr/>
    </dgm:pt>
    <dgm:pt modelId="{65BD112E-28D0-467C-BFE4-C6434722E911}" type="pres">
      <dgm:prSet presAssocID="{9ECF5BBE-1A9B-45D3-818C-49FDB87F3A8A}" presName="rootConnector" presStyleLbl="node2" presStyleIdx="2" presStyleCnt="3"/>
      <dgm:spPr/>
    </dgm:pt>
    <dgm:pt modelId="{019118DD-C258-4236-8989-F3DA71F190C3}" type="pres">
      <dgm:prSet presAssocID="{9ECF5BBE-1A9B-45D3-818C-49FDB87F3A8A}" presName="hierChild4" presStyleCnt="0"/>
      <dgm:spPr/>
    </dgm:pt>
    <dgm:pt modelId="{42CF47D8-5DE8-4954-B5D4-AA6D5789746A}" type="pres">
      <dgm:prSet presAssocID="{9ECF5BBE-1A9B-45D3-818C-49FDB87F3A8A}" presName="hierChild5" presStyleCnt="0"/>
      <dgm:spPr/>
    </dgm:pt>
    <dgm:pt modelId="{E795AA54-306B-49CD-87F8-88A58CB65E0E}" type="pres">
      <dgm:prSet presAssocID="{782ACFE0-3E3A-4D96-9EAA-1429ABCD9562}" presName="hierChild3" presStyleCnt="0"/>
      <dgm:spPr/>
    </dgm:pt>
  </dgm:ptLst>
  <dgm:cxnLst>
    <dgm:cxn modelId="{DFA05B25-A04F-47FE-8041-18EB3E31004F}" type="presOf" srcId="{163E3215-9582-410C-8B8C-07FAF6E431F2}" destId="{839F46A0-9819-4DAA-9F56-D87B76A17AB8}" srcOrd="1" destOrd="0" presId="urn:microsoft.com/office/officeart/2005/8/layout/orgChart1"/>
    <dgm:cxn modelId="{DC71B32B-9736-45D8-AD5E-6FBA46640FB0}" type="presOf" srcId="{9ECF5BBE-1A9B-45D3-818C-49FDB87F3A8A}" destId="{9DB5F1F0-18A0-4D15-B40F-49CA972E0A1F}" srcOrd="0" destOrd="0" presId="urn:microsoft.com/office/officeart/2005/8/layout/orgChart1"/>
    <dgm:cxn modelId="{5A6A193E-DE18-4157-961A-63B7E334C6F0}" type="presOf" srcId="{9ECF5BBE-1A9B-45D3-818C-49FDB87F3A8A}" destId="{65BD112E-28D0-467C-BFE4-C6434722E911}" srcOrd="1" destOrd="0" presId="urn:microsoft.com/office/officeart/2005/8/layout/orgChart1"/>
    <dgm:cxn modelId="{2AA7F65D-4F67-48CF-82B9-5DCC6E9B31B1}" type="presOf" srcId="{BEFBCF7A-2448-4E25-9141-F5B788BEB039}" destId="{A75CBE14-6ED2-4AB9-8032-A0C272963EA9}" srcOrd="1" destOrd="0" presId="urn:microsoft.com/office/officeart/2005/8/layout/orgChart1"/>
    <dgm:cxn modelId="{E9AD335F-585C-48E3-92D1-4DDCAA4D23DC}" type="presOf" srcId="{2ED8EDEE-81AC-43FC-BE25-0D5CD545E0BD}" destId="{29D20706-6726-489F-9E97-F4DACD31A7EF}" srcOrd="0" destOrd="0" presId="urn:microsoft.com/office/officeart/2005/8/layout/orgChart1"/>
    <dgm:cxn modelId="{4FEE5E66-DA02-4951-B2C4-22BEF20CC931}" srcId="{75F5270C-8557-47A0-B2C3-E0D6ABE42CC4}" destId="{782ACFE0-3E3A-4D96-9EAA-1429ABCD9562}" srcOrd="0" destOrd="0" parTransId="{E780327C-74BC-45B1-B57F-498E36A51F2F}" sibTransId="{9F60240B-6679-44A4-BCAE-452C188ED04A}"/>
    <dgm:cxn modelId="{70785C91-C731-4E20-912A-20389B97E99E}" type="presOf" srcId="{163E3215-9582-410C-8B8C-07FAF6E431F2}" destId="{333C4C45-DFDD-4DD9-80FB-AAD0361316DB}" srcOrd="0" destOrd="0" presId="urn:microsoft.com/office/officeart/2005/8/layout/orgChart1"/>
    <dgm:cxn modelId="{79416892-A452-473D-A5A9-6BD020AEC5BB}" type="presOf" srcId="{1DE69CD1-AB13-4093-910B-7FC0EFF1BCEF}" destId="{B73BCE35-C392-4C91-BA0C-CF9EE4FC3645}" srcOrd="0" destOrd="0" presId="urn:microsoft.com/office/officeart/2005/8/layout/orgChart1"/>
    <dgm:cxn modelId="{74B196A2-7F72-46FD-9EC1-0D9443B54336}" type="presOf" srcId="{75F5270C-8557-47A0-B2C3-E0D6ABE42CC4}" destId="{81F771B2-D150-44A2-8500-9C3C66042DD5}" srcOrd="0" destOrd="0" presId="urn:microsoft.com/office/officeart/2005/8/layout/orgChart1"/>
    <dgm:cxn modelId="{5E8E69A6-AE78-428C-82B2-30FAC04498D0}" type="presOf" srcId="{4A799D1D-758D-48F5-923A-5186348E80F1}" destId="{BC62CE45-A497-45CE-8644-492DF1835851}" srcOrd="0" destOrd="0" presId="urn:microsoft.com/office/officeart/2005/8/layout/orgChart1"/>
    <dgm:cxn modelId="{3CDADCB3-9AC0-4175-8CC2-CC5F62C6A41C}" srcId="{782ACFE0-3E3A-4D96-9EAA-1429ABCD9562}" destId="{163E3215-9582-410C-8B8C-07FAF6E431F2}" srcOrd="0" destOrd="0" parTransId="{2ED8EDEE-81AC-43FC-BE25-0D5CD545E0BD}" sibTransId="{79E187B1-05F2-447B-B4B8-80442EB733EC}"/>
    <dgm:cxn modelId="{6DBB7BB6-4727-40DA-A2FA-D583A36593CD}" srcId="{782ACFE0-3E3A-4D96-9EAA-1429ABCD9562}" destId="{BEFBCF7A-2448-4E25-9141-F5B788BEB039}" srcOrd="1" destOrd="0" parTransId="{4A799D1D-758D-48F5-923A-5186348E80F1}" sibTransId="{1E2224BE-0CA5-4007-82AA-AF36FC0933FF}"/>
    <dgm:cxn modelId="{DDBA04CD-5B46-4ABE-B350-24C2CB6296A2}" srcId="{782ACFE0-3E3A-4D96-9EAA-1429ABCD9562}" destId="{9ECF5BBE-1A9B-45D3-818C-49FDB87F3A8A}" srcOrd="2" destOrd="0" parTransId="{1DE69CD1-AB13-4093-910B-7FC0EFF1BCEF}" sibTransId="{9D94CE8C-8EB4-46FA-B148-8B967D856E62}"/>
    <dgm:cxn modelId="{AB3B6ECD-05A6-43CE-B29A-E94E06C9F95E}" type="presOf" srcId="{BEFBCF7A-2448-4E25-9141-F5B788BEB039}" destId="{540F01CD-A4CA-4EE7-BE19-B9505F708990}" srcOrd="0" destOrd="0" presId="urn:microsoft.com/office/officeart/2005/8/layout/orgChart1"/>
    <dgm:cxn modelId="{BEA0DDEE-A93A-4A18-B5F3-134EA09C7DC6}" type="presOf" srcId="{782ACFE0-3E3A-4D96-9EAA-1429ABCD9562}" destId="{2C071B9F-3133-453B-8E9D-18D7EC7AC781}" srcOrd="0" destOrd="0" presId="urn:microsoft.com/office/officeart/2005/8/layout/orgChart1"/>
    <dgm:cxn modelId="{82B3DAEF-9818-49E9-8584-3F796438693C}" type="presOf" srcId="{782ACFE0-3E3A-4D96-9EAA-1429ABCD9562}" destId="{EB770126-5EE0-41D8-93A0-52C53A65C17B}" srcOrd="1" destOrd="0" presId="urn:microsoft.com/office/officeart/2005/8/layout/orgChart1"/>
    <dgm:cxn modelId="{844A7711-A2C4-42B8-BF51-CF9CF585179C}" type="presParOf" srcId="{81F771B2-D150-44A2-8500-9C3C66042DD5}" destId="{2A178397-6F59-48C5-915B-75A93BBA7CB2}" srcOrd="0" destOrd="0" presId="urn:microsoft.com/office/officeart/2005/8/layout/orgChart1"/>
    <dgm:cxn modelId="{9B97FD53-F72D-453C-9675-57B6B5FEE07A}" type="presParOf" srcId="{2A178397-6F59-48C5-915B-75A93BBA7CB2}" destId="{90E2C47A-AF57-413A-AC14-C5DC6249480F}" srcOrd="0" destOrd="0" presId="urn:microsoft.com/office/officeart/2005/8/layout/orgChart1"/>
    <dgm:cxn modelId="{87B6B246-3A11-4094-A960-4BA5F750F72B}" type="presParOf" srcId="{90E2C47A-AF57-413A-AC14-C5DC6249480F}" destId="{2C071B9F-3133-453B-8E9D-18D7EC7AC781}" srcOrd="0" destOrd="0" presId="urn:microsoft.com/office/officeart/2005/8/layout/orgChart1"/>
    <dgm:cxn modelId="{4E0CF009-E3BD-4910-9DC7-352F7A70CE34}" type="presParOf" srcId="{90E2C47A-AF57-413A-AC14-C5DC6249480F}" destId="{EB770126-5EE0-41D8-93A0-52C53A65C17B}" srcOrd="1" destOrd="0" presId="urn:microsoft.com/office/officeart/2005/8/layout/orgChart1"/>
    <dgm:cxn modelId="{464A3768-EF7A-45C8-99A5-621D4572CB3F}" type="presParOf" srcId="{2A178397-6F59-48C5-915B-75A93BBA7CB2}" destId="{70443278-4B7B-4FE0-9E2E-8E3D3C91D398}" srcOrd="1" destOrd="0" presId="urn:microsoft.com/office/officeart/2005/8/layout/orgChart1"/>
    <dgm:cxn modelId="{AFB21442-C294-48F0-B33C-F3ADCCA745ED}" type="presParOf" srcId="{70443278-4B7B-4FE0-9E2E-8E3D3C91D398}" destId="{29D20706-6726-489F-9E97-F4DACD31A7EF}" srcOrd="0" destOrd="0" presId="urn:microsoft.com/office/officeart/2005/8/layout/orgChart1"/>
    <dgm:cxn modelId="{5BF2F43F-87C8-4F4C-89CD-64810AF3ADB9}" type="presParOf" srcId="{70443278-4B7B-4FE0-9E2E-8E3D3C91D398}" destId="{439E0DA1-E9F4-4D14-B686-27E6767A415E}" srcOrd="1" destOrd="0" presId="urn:microsoft.com/office/officeart/2005/8/layout/orgChart1"/>
    <dgm:cxn modelId="{DDF6561E-AE7B-42C2-B3E0-6FFD19FE333B}" type="presParOf" srcId="{439E0DA1-E9F4-4D14-B686-27E6767A415E}" destId="{DAC24BB7-DF31-4661-ABD8-DDD8044CDDCF}" srcOrd="0" destOrd="0" presId="urn:microsoft.com/office/officeart/2005/8/layout/orgChart1"/>
    <dgm:cxn modelId="{1CBAF16E-F41B-4AAC-BC11-73440CFF8B50}" type="presParOf" srcId="{DAC24BB7-DF31-4661-ABD8-DDD8044CDDCF}" destId="{333C4C45-DFDD-4DD9-80FB-AAD0361316DB}" srcOrd="0" destOrd="0" presId="urn:microsoft.com/office/officeart/2005/8/layout/orgChart1"/>
    <dgm:cxn modelId="{724ACCB4-3FC9-4181-AD4B-A808C3E7871C}" type="presParOf" srcId="{DAC24BB7-DF31-4661-ABD8-DDD8044CDDCF}" destId="{839F46A0-9819-4DAA-9F56-D87B76A17AB8}" srcOrd="1" destOrd="0" presId="urn:microsoft.com/office/officeart/2005/8/layout/orgChart1"/>
    <dgm:cxn modelId="{ACB7C08E-1B44-4B09-80BF-AA33BA4F4936}" type="presParOf" srcId="{439E0DA1-E9F4-4D14-B686-27E6767A415E}" destId="{C470C1A1-EB16-4A75-B6CA-803CD63C4E21}" srcOrd="1" destOrd="0" presId="urn:microsoft.com/office/officeart/2005/8/layout/orgChart1"/>
    <dgm:cxn modelId="{EF927BB9-3DBE-4108-BA26-3BEB93A352EF}" type="presParOf" srcId="{439E0DA1-E9F4-4D14-B686-27E6767A415E}" destId="{58359E5B-36D9-46B1-AAA7-36C4245B0B20}" srcOrd="2" destOrd="0" presId="urn:microsoft.com/office/officeart/2005/8/layout/orgChart1"/>
    <dgm:cxn modelId="{D2AF351D-69EA-4018-BD52-749817A7D7C0}" type="presParOf" srcId="{70443278-4B7B-4FE0-9E2E-8E3D3C91D398}" destId="{BC62CE45-A497-45CE-8644-492DF1835851}" srcOrd="2" destOrd="0" presId="urn:microsoft.com/office/officeart/2005/8/layout/orgChart1"/>
    <dgm:cxn modelId="{3C8DF534-3950-4441-8EFC-33D2872C19CA}" type="presParOf" srcId="{70443278-4B7B-4FE0-9E2E-8E3D3C91D398}" destId="{5467AEB0-B360-4625-A3D8-49EC5173123A}" srcOrd="3" destOrd="0" presId="urn:microsoft.com/office/officeart/2005/8/layout/orgChart1"/>
    <dgm:cxn modelId="{93013954-4A17-433D-9428-03479E760822}" type="presParOf" srcId="{5467AEB0-B360-4625-A3D8-49EC5173123A}" destId="{AB4CFA64-D4F6-4860-89D3-A6A851B5440C}" srcOrd="0" destOrd="0" presId="urn:microsoft.com/office/officeart/2005/8/layout/orgChart1"/>
    <dgm:cxn modelId="{3F868D59-BE4C-42C0-9EF9-CEDB8FB7C535}" type="presParOf" srcId="{AB4CFA64-D4F6-4860-89D3-A6A851B5440C}" destId="{540F01CD-A4CA-4EE7-BE19-B9505F708990}" srcOrd="0" destOrd="0" presId="urn:microsoft.com/office/officeart/2005/8/layout/orgChart1"/>
    <dgm:cxn modelId="{63C2D25C-65BB-4DBC-9830-12ADFC20538C}" type="presParOf" srcId="{AB4CFA64-D4F6-4860-89D3-A6A851B5440C}" destId="{A75CBE14-6ED2-4AB9-8032-A0C272963EA9}" srcOrd="1" destOrd="0" presId="urn:microsoft.com/office/officeart/2005/8/layout/orgChart1"/>
    <dgm:cxn modelId="{D67338FA-E9EE-426B-87F1-6BE646A65D94}" type="presParOf" srcId="{5467AEB0-B360-4625-A3D8-49EC5173123A}" destId="{F7BF1FE6-9A7E-40A5-BD1C-04E682D6308D}" srcOrd="1" destOrd="0" presId="urn:microsoft.com/office/officeart/2005/8/layout/orgChart1"/>
    <dgm:cxn modelId="{C5B6F5B5-2BCF-43FB-B1AF-5962589E2C9B}" type="presParOf" srcId="{5467AEB0-B360-4625-A3D8-49EC5173123A}" destId="{71555417-67D9-48B2-922F-4F8D04B41ADB}" srcOrd="2" destOrd="0" presId="urn:microsoft.com/office/officeart/2005/8/layout/orgChart1"/>
    <dgm:cxn modelId="{A43B952C-ED07-4F15-B7D9-D7091D8619A2}" type="presParOf" srcId="{70443278-4B7B-4FE0-9E2E-8E3D3C91D398}" destId="{B73BCE35-C392-4C91-BA0C-CF9EE4FC3645}" srcOrd="4" destOrd="0" presId="urn:microsoft.com/office/officeart/2005/8/layout/orgChart1"/>
    <dgm:cxn modelId="{72F0ADF7-0D85-42C0-A86B-665DF2F26B9C}" type="presParOf" srcId="{70443278-4B7B-4FE0-9E2E-8E3D3C91D398}" destId="{E8082F3B-7ACD-4C1F-A510-B32861600270}" srcOrd="5" destOrd="0" presId="urn:microsoft.com/office/officeart/2005/8/layout/orgChart1"/>
    <dgm:cxn modelId="{65CE32E4-94AD-4704-B52E-31BD04AA3A03}" type="presParOf" srcId="{E8082F3B-7ACD-4C1F-A510-B32861600270}" destId="{DD97B6CE-C374-4640-A793-7F5ED0970C16}" srcOrd="0" destOrd="0" presId="urn:microsoft.com/office/officeart/2005/8/layout/orgChart1"/>
    <dgm:cxn modelId="{FCF23C1C-9169-4F07-9BA5-DFC645AAA51F}" type="presParOf" srcId="{DD97B6CE-C374-4640-A793-7F5ED0970C16}" destId="{9DB5F1F0-18A0-4D15-B40F-49CA972E0A1F}" srcOrd="0" destOrd="0" presId="urn:microsoft.com/office/officeart/2005/8/layout/orgChart1"/>
    <dgm:cxn modelId="{41CA544C-3B31-4C60-A569-409724D7A215}" type="presParOf" srcId="{DD97B6CE-C374-4640-A793-7F5ED0970C16}" destId="{65BD112E-28D0-467C-BFE4-C6434722E911}" srcOrd="1" destOrd="0" presId="urn:microsoft.com/office/officeart/2005/8/layout/orgChart1"/>
    <dgm:cxn modelId="{3F081949-063E-4926-85DF-AA9327CF0534}" type="presParOf" srcId="{E8082F3B-7ACD-4C1F-A510-B32861600270}" destId="{019118DD-C258-4236-8989-F3DA71F190C3}" srcOrd="1" destOrd="0" presId="urn:microsoft.com/office/officeart/2005/8/layout/orgChart1"/>
    <dgm:cxn modelId="{F077DB47-7098-4199-86C0-8DF9A4BE229E}" type="presParOf" srcId="{E8082F3B-7ACD-4C1F-A510-B32861600270}" destId="{42CF47D8-5DE8-4954-B5D4-AA6D5789746A}" srcOrd="2" destOrd="0" presId="urn:microsoft.com/office/officeart/2005/8/layout/orgChart1"/>
    <dgm:cxn modelId="{40BAB768-2D9F-4D81-A210-0D6907AEB135}" type="presParOf" srcId="{2A178397-6F59-48C5-915B-75A93BBA7CB2}" destId="{E795AA54-306B-49CD-87F8-88A58CB65E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CE35-C392-4C91-BA0C-CF9EE4FC3645}">
      <dsp:nvSpPr>
        <dsp:cNvPr id="0" name=""/>
        <dsp:cNvSpPr/>
      </dsp:nvSpPr>
      <dsp:spPr>
        <a:xfrm>
          <a:off x="5555130" y="1546051"/>
          <a:ext cx="3917773" cy="559649"/>
        </a:xfrm>
        <a:custGeom>
          <a:avLst/>
          <a:gdLst/>
          <a:ahLst/>
          <a:cxnLst/>
          <a:rect l="0" t="0" r="0" b="0"/>
          <a:pathLst>
            <a:path>
              <a:moveTo>
                <a:pt x="0" y="0"/>
              </a:moveTo>
              <a:lnTo>
                <a:pt x="0" y="279824"/>
              </a:lnTo>
              <a:lnTo>
                <a:pt x="3917773" y="279824"/>
              </a:lnTo>
              <a:lnTo>
                <a:pt x="3917773" y="5596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2CE45-A497-45CE-8644-492DF1835851}">
      <dsp:nvSpPr>
        <dsp:cNvPr id="0" name=""/>
        <dsp:cNvSpPr/>
      </dsp:nvSpPr>
      <dsp:spPr>
        <a:xfrm>
          <a:off x="5555130" y="1546051"/>
          <a:ext cx="154929" cy="559649"/>
        </a:xfrm>
        <a:custGeom>
          <a:avLst/>
          <a:gdLst/>
          <a:ahLst/>
          <a:cxnLst/>
          <a:rect l="0" t="0" r="0" b="0"/>
          <a:pathLst>
            <a:path>
              <a:moveTo>
                <a:pt x="0" y="0"/>
              </a:moveTo>
              <a:lnTo>
                <a:pt x="0" y="279824"/>
              </a:lnTo>
              <a:lnTo>
                <a:pt x="154929" y="279824"/>
              </a:lnTo>
              <a:lnTo>
                <a:pt x="154929" y="5596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D20706-6726-489F-9E97-F4DACD31A7EF}">
      <dsp:nvSpPr>
        <dsp:cNvPr id="0" name=""/>
        <dsp:cNvSpPr/>
      </dsp:nvSpPr>
      <dsp:spPr>
        <a:xfrm>
          <a:off x="1760280" y="1546051"/>
          <a:ext cx="3794850" cy="559649"/>
        </a:xfrm>
        <a:custGeom>
          <a:avLst/>
          <a:gdLst/>
          <a:ahLst/>
          <a:cxnLst/>
          <a:rect l="0" t="0" r="0" b="0"/>
          <a:pathLst>
            <a:path>
              <a:moveTo>
                <a:pt x="3794850" y="0"/>
              </a:moveTo>
              <a:lnTo>
                <a:pt x="3794850" y="279824"/>
              </a:lnTo>
              <a:lnTo>
                <a:pt x="0" y="279824"/>
              </a:lnTo>
              <a:lnTo>
                <a:pt x="0" y="5596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071B9F-3133-453B-8E9D-18D7EC7AC781}">
      <dsp:nvSpPr>
        <dsp:cNvPr id="0" name=""/>
        <dsp:cNvSpPr/>
      </dsp:nvSpPr>
      <dsp:spPr>
        <a:xfrm>
          <a:off x="4222631" y="213552"/>
          <a:ext cx="2664997" cy="1332498"/>
        </a:xfrm>
        <a:prstGeom prst="rect">
          <a:avLst/>
        </a:prstGeom>
        <a:solidFill>
          <a:srgbClr val="FFFF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fr-FR" sz="4500" kern="1200" dirty="0">
              <a:solidFill>
                <a:schemeClr val="tx1"/>
              </a:solidFill>
            </a:rPr>
            <a:t>Trois entrées</a:t>
          </a:r>
        </a:p>
      </dsp:txBody>
      <dsp:txXfrm>
        <a:off x="4222631" y="213552"/>
        <a:ext cx="2664997" cy="1332498"/>
      </dsp:txXfrm>
    </dsp:sp>
    <dsp:sp modelId="{333C4C45-DFDD-4DD9-80FB-AAD0361316DB}">
      <dsp:nvSpPr>
        <dsp:cNvPr id="0" name=""/>
        <dsp:cNvSpPr/>
      </dsp:nvSpPr>
      <dsp:spPr>
        <a:xfrm>
          <a:off x="768" y="2105700"/>
          <a:ext cx="3519023" cy="2693713"/>
        </a:xfrm>
        <a:prstGeom prst="rect">
          <a:avLst/>
        </a:prstGeom>
        <a:solidFill>
          <a:srgbClr val="99CC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solidFill>
                <a:schemeClr val="tx1"/>
              </a:solidFill>
              <a:latin typeface="Arial" panose="020B0604020202020204" pitchFamily="34" charset="0"/>
              <a:cs typeface="Arial" panose="020B0604020202020204" pitchFamily="34" charset="0"/>
            </a:rPr>
            <a:t>Le contrat didactique et pédagogique</a:t>
          </a:r>
        </a:p>
        <a:p>
          <a:pPr marL="0" lvl="0" indent="0" algn="ctr" defTabSz="1066800">
            <a:lnSpc>
              <a:spcPct val="90000"/>
            </a:lnSpc>
            <a:spcBef>
              <a:spcPct val="0"/>
            </a:spcBef>
            <a:spcAft>
              <a:spcPct val="35000"/>
            </a:spcAft>
            <a:buNone/>
          </a:pPr>
          <a:endParaRPr lang="fr-FR" sz="24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Font typeface="Arial" panose="020B0604020202020204" pitchFamily="34" charset="0"/>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Climat scolaire</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Font typeface="Arial" panose="020B0604020202020204" pitchFamily="34" charset="0"/>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Rapport à l ’erreur</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Font typeface="Arial" panose="020B0604020202020204" pitchFamily="34" charset="0"/>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Compétences psychosociales</a:t>
          </a:r>
          <a:endParaRPr lang="fr-FR" sz="1800" b="0" kern="1200" dirty="0">
            <a:solidFill>
              <a:schemeClr val="tx1"/>
            </a:solidFill>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Font typeface="Arial" panose="020B0604020202020204" pitchFamily="34" charset="0"/>
            <a:buNone/>
          </a:pPr>
          <a:endParaRPr lang="fr-FR" sz="1800" b="0" kern="1200" dirty="0">
            <a:latin typeface="+mn-lt"/>
          </a:endParaRPr>
        </a:p>
      </dsp:txBody>
      <dsp:txXfrm>
        <a:off x="768" y="2105700"/>
        <a:ext cx="3519023" cy="2693713"/>
      </dsp:txXfrm>
    </dsp:sp>
    <dsp:sp modelId="{540F01CD-A4CA-4EE7-BE19-B9505F708990}">
      <dsp:nvSpPr>
        <dsp:cNvPr id="0" name=""/>
        <dsp:cNvSpPr/>
      </dsp:nvSpPr>
      <dsp:spPr>
        <a:xfrm>
          <a:off x="4079441" y="2105700"/>
          <a:ext cx="3261237" cy="2718910"/>
        </a:xfrm>
        <a:prstGeom prst="rect">
          <a:avLst/>
        </a:prstGeom>
        <a:solidFill>
          <a:srgbClr val="CCFF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Arial" panose="020B0604020202020204" pitchFamily="34" charset="0"/>
              <a:cs typeface="Arial" panose="020B0604020202020204" pitchFamily="34" charset="0"/>
            </a:rPr>
            <a:t>L’énoncé</a:t>
          </a:r>
        </a:p>
        <a:p>
          <a:pPr marL="0" lvl="0" indent="0" algn="ctr" defTabSz="1066800">
            <a:lnSpc>
              <a:spcPct val="90000"/>
            </a:lnSpc>
            <a:spcBef>
              <a:spcPct val="0"/>
            </a:spcBef>
            <a:spcAft>
              <a:spcPct val="35000"/>
            </a:spcAft>
            <a:buNone/>
          </a:pPr>
          <a:endParaRPr lang="fr-FR" sz="240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Environnement de référence</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Illustrations</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Lexique / Syntaxe</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Compréhension</a:t>
          </a:r>
          <a:endParaRPr lang="fr-FR" sz="1800" b="0" kern="1200" dirty="0">
            <a:solidFill>
              <a:schemeClr val="tx1"/>
            </a:solidFill>
            <a:latin typeface="Arial" panose="020B0604020202020204" pitchFamily="34" charset="0"/>
            <a:cs typeface="Arial" panose="020B0604020202020204" pitchFamily="34" charset="0"/>
          </a:endParaRPr>
        </a:p>
      </dsp:txBody>
      <dsp:txXfrm>
        <a:off x="4079441" y="2105700"/>
        <a:ext cx="3261237" cy="2718910"/>
      </dsp:txXfrm>
    </dsp:sp>
    <dsp:sp modelId="{9DB5F1F0-18A0-4D15-B40F-49CA972E0A1F}">
      <dsp:nvSpPr>
        <dsp:cNvPr id="0" name=""/>
        <dsp:cNvSpPr/>
      </dsp:nvSpPr>
      <dsp:spPr>
        <a:xfrm>
          <a:off x="7868322" y="2105700"/>
          <a:ext cx="3209163" cy="2691741"/>
        </a:xfrm>
        <a:prstGeom prst="rect">
          <a:avLst/>
        </a:prstGeom>
        <a:solidFill>
          <a:srgbClr val="FFCC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solidFill>
                <a:schemeClr val="tx1"/>
              </a:solidFill>
              <a:latin typeface="Arial" panose="020B0604020202020204" pitchFamily="34" charset="0"/>
              <a:cs typeface="Arial" panose="020B0604020202020204" pitchFamily="34" charset="0"/>
            </a:rPr>
            <a:t>Les repères méthodologiques</a:t>
          </a:r>
        </a:p>
        <a:p>
          <a:pPr marL="0" lvl="0" indent="0" algn="ctr" defTabSz="1066800">
            <a:lnSpc>
              <a:spcPct val="90000"/>
            </a:lnSpc>
            <a:spcBef>
              <a:spcPct val="0"/>
            </a:spcBef>
            <a:spcAft>
              <a:spcPct val="35000"/>
            </a:spcAft>
            <a:buNone/>
          </a:pPr>
          <a:endParaRPr lang="fr-FR" sz="24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Démarche</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Modéliser</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Calculer</a:t>
          </a:r>
          <a:endParaRPr lang="fr-FR" sz="1800" b="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fr-FR" sz="1800" b="0" kern="1200" dirty="0">
              <a:solidFill>
                <a:schemeClr val="tx1"/>
              </a:solidFill>
              <a:latin typeface="Arial" panose="020B0604020202020204" pitchFamily="34" charset="0"/>
              <a:cs typeface="Arial" panose="020B0604020202020204" pitchFamily="34" charset="0"/>
            </a:rPr>
            <a:t>  - </a:t>
          </a:r>
          <a:r>
            <a:rPr lang="fr-FR" sz="1800" b="0" kern="1200" dirty="0">
              <a:solidFill>
                <a:schemeClr val="tx1"/>
              </a:solidFill>
              <a:latin typeface="Arial" panose="020B0604020202020204" pitchFamily="34" charset="0"/>
              <a:cs typeface="Arial" panose="020B0604020202020204" pitchFamily="34" charset="0"/>
              <a:hlinkClick xmlns:r="http://schemas.openxmlformats.org/officeDocument/2006/relationships" r:id="" action="ppaction://hlinksldjump"/>
            </a:rPr>
            <a:t>Répondre</a:t>
          </a:r>
          <a:endParaRPr lang="fr-FR" sz="1800" b="0" kern="1200" dirty="0">
            <a:solidFill>
              <a:schemeClr val="tx1"/>
            </a:solidFill>
            <a:latin typeface="Arial" panose="020B0604020202020204" pitchFamily="34" charset="0"/>
            <a:cs typeface="Arial" panose="020B0604020202020204" pitchFamily="34" charset="0"/>
          </a:endParaRPr>
        </a:p>
      </dsp:txBody>
      <dsp:txXfrm>
        <a:off x="7868322" y="2105700"/>
        <a:ext cx="3209163" cy="26917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6B6E24-443A-532C-4EA6-DAEA872BA87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D74538-1EE8-557D-D115-AF3D4FB49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38499D-01C4-B72A-D523-685F67146D85}"/>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5" name="Espace réservé du pied de page 4">
            <a:extLst>
              <a:ext uri="{FF2B5EF4-FFF2-40B4-BE49-F238E27FC236}">
                <a16:creationId xmlns:a16="http://schemas.microsoft.com/office/drawing/2014/main" id="{F1BECC09-7931-F840-396B-53E8B2554D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E33C9A-2148-9EDA-7140-99E598219F0A}"/>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14922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13293-7DB0-0432-3DD4-90C4F4B77E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E60333C-4E47-ADB3-4207-3EF8AE151C0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7EB0AC-E070-19A5-2223-BB6849023ABB}"/>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5" name="Espace réservé du pied de page 4">
            <a:extLst>
              <a:ext uri="{FF2B5EF4-FFF2-40B4-BE49-F238E27FC236}">
                <a16:creationId xmlns:a16="http://schemas.microsoft.com/office/drawing/2014/main" id="{2CF51793-3055-E617-1301-062A9EBF45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9F1F84-3C82-6138-F9ED-6533C5B17066}"/>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219947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C111F0-D484-7CBA-A7E7-A20671F8F80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6D366F-FC82-6E97-FD7D-A79A65341DA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840C47-23BE-B810-5159-CC0927D0F53F}"/>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5" name="Espace réservé du pied de page 4">
            <a:extLst>
              <a:ext uri="{FF2B5EF4-FFF2-40B4-BE49-F238E27FC236}">
                <a16:creationId xmlns:a16="http://schemas.microsoft.com/office/drawing/2014/main" id="{C16786C8-D6E4-38DB-1242-B9E2605B34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30DFCF-2CF6-A272-886F-C9DA0EB26F98}"/>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32857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BD89D-7CBD-790B-7BDE-78559061BA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D67126-5852-8F0B-6CD1-E3EF924905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D598F5-DAB8-51B0-A992-55EB0A6931B2}"/>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5" name="Espace réservé du pied de page 4">
            <a:extLst>
              <a:ext uri="{FF2B5EF4-FFF2-40B4-BE49-F238E27FC236}">
                <a16:creationId xmlns:a16="http://schemas.microsoft.com/office/drawing/2014/main" id="{4E69FA88-3ED3-2EAF-ADA2-C6A1C904DE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E4E497-FC2A-111A-5BD0-E9A47E9F192B}"/>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6492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EA8AA-D92C-6B95-4761-062B4D8C19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FA11C70-4215-7E10-6E0B-27BA0FBFA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6025180-D4B6-967F-B3CC-6D427F4918FB}"/>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5" name="Espace réservé du pied de page 4">
            <a:extLst>
              <a:ext uri="{FF2B5EF4-FFF2-40B4-BE49-F238E27FC236}">
                <a16:creationId xmlns:a16="http://schemas.microsoft.com/office/drawing/2014/main" id="{EA710916-27F6-3CDD-B79F-B1B3B4CE43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20F37C-CB0D-11A6-9193-D81547FB6079}"/>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36775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3C01D-12C6-4762-5509-A318E29575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B3CA11-C962-B642-941A-E85BED08064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1DDA3C-6A7B-343C-1954-7510BA0110F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09BF4B3-9D07-E20A-52C2-03BD579DEE90}"/>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6" name="Espace réservé du pied de page 5">
            <a:extLst>
              <a:ext uri="{FF2B5EF4-FFF2-40B4-BE49-F238E27FC236}">
                <a16:creationId xmlns:a16="http://schemas.microsoft.com/office/drawing/2014/main" id="{669512D7-E705-B57D-D829-360E341021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F1382F-0D7B-DBC8-DC4B-12325BFCA14B}"/>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147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CE01E-FE13-43A7-D959-0F4AF1D0D80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6F29C30-5CFF-DBA2-FF6D-95414DFCB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5A356DC-31C1-04BF-3E85-C70D53294FF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3BA965-9146-27B1-4373-1C91C6D718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B275B7-AD1A-442C-BD32-40CD7701AAB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A05C72-62E1-AF05-02C9-73CF5BFBA3B6}"/>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8" name="Espace réservé du pied de page 7">
            <a:extLst>
              <a:ext uri="{FF2B5EF4-FFF2-40B4-BE49-F238E27FC236}">
                <a16:creationId xmlns:a16="http://schemas.microsoft.com/office/drawing/2014/main" id="{0393F806-422A-0722-F8F2-5E4AB2C4799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FA20A22-AA09-FECC-AD30-C6E95FBB6B23}"/>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427983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EB16B7-C17A-EA25-4214-007FA95B7B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6F5255-B256-F046-2BE0-1EAFFBAA6D3F}"/>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4" name="Espace réservé du pied de page 3">
            <a:extLst>
              <a:ext uri="{FF2B5EF4-FFF2-40B4-BE49-F238E27FC236}">
                <a16:creationId xmlns:a16="http://schemas.microsoft.com/office/drawing/2014/main" id="{103AF336-F2C5-EE90-5BD3-F1EF48B524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57DD99-C1C1-C7BA-4C6A-499D94273458}"/>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361454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897870-4CCD-D55C-32B0-0322CE54AD14}"/>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3" name="Espace réservé du pied de page 2">
            <a:extLst>
              <a:ext uri="{FF2B5EF4-FFF2-40B4-BE49-F238E27FC236}">
                <a16:creationId xmlns:a16="http://schemas.microsoft.com/office/drawing/2014/main" id="{F326C8DB-FDE0-CEAC-790A-7862C6A48E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CB7DF44-5D3C-9868-50F1-7C73B5E11F2D}"/>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387475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8E6D7-8EA4-1026-1F7E-847B1110D1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3E62FAA-AA18-B58B-829A-E5DEA91BF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1752921-96B0-61EF-6726-B6807FFE2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6FA316-838B-4BDE-43FB-F10479AC3F6F}"/>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6" name="Espace réservé du pied de page 5">
            <a:extLst>
              <a:ext uri="{FF2B5EF4-FFF2-40B4-BE49-F238E27FC236}">
                <a16:creationId xmlns:a16="http://schemas.microsoft.com/office/drawing/2014/main" id="{32819BD6-76AD-273E-E639-E841B89EB2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C700F6-2BC1-4D3F-1EF1-DF1ED4B59AD1}"/>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419693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C15B4-AB22-9664-6F96-D722CCF01B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947BE94-2415-9691-815D-161B1D5DD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6E755D-F7F3-6EBA-1E92-DE0AE3AB5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4089040-BC83-75FF-7701-27DB3D0D679E}"/>
              </a:ext>
            </a:extLst>
          </p:cNvPr>
          <p:cNvSpPr>
            <a:spLocks noGrp="1"/>
          </p:cNvSpPr>
          <p:nvPr>
            <p:ph type="dt" sz="half" idx="10"/>
          </p:nvPr>
        </p:nvSpPr>
        <p:spPr/>
        <p:txBody>
          <a:bodyPr/>
          <a:lstStyle/>
          <a:p>
            <a:fld id="{8CF87FD9-E260-4276-BEEB-DCB82814AD23}" type="datetimeFigureOut">
              <a:rPr lang="fr-FR" smtClean="0"/>
              <a:t>01/12/2024</a:t>
            </a:fld>
            <a:endParaRPr lang="fr-FR"/>
          </a:p>
        </p:txBody>
      </p:sp>
      <p:sp>
        <p:nvSpPr>
          <p:cNvPr id="6" name="Espace réservé du pied de page 5">
            <a:extLst>
              <a:ext uri="{FF2B5EF4-FFF2-40B4-BE49-F238E27FC236}">
                <a16:creationId xmlns:a16="http://schemas.microsoft.com/office/drawing/2014/main" id="{5DC89E6F-B4D5-3C68-FB1D-529A2C19FD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A8F418-6AFD-7FFA-C7EA-1A81BED032B8}"/>
              </a:ext>
            </a:extLst>
          </p:cNvPr>
          <p:cNvSpPr>
            <a:spLocks noGrp="1"/>
          </p:cNvSpPr>
          <p:nvPr>
            <p:ph type="sldNum" sz="quarter" idx="12"/>
          </p:nvPr>
        </p:nvSpPr>
        <p:spPr/>
        <p:txBody>
          <a:bodyPr/>
          <a:lstStyle/>
          <a:p>
            <a:fld id="{0E6A11DE-80F1-461D-8F41-D485EFA75099}" type="slidenum">
              <a:rPr lang="fr-FR" smtClean="0"/>
              <a:t>‹N°›</a:t>
            </a:fld>
            <a:endParaRPr lang="fr-FR"/>
          </a:p>
        </p:txBody>
      </p:sp>
    </p:spTree>
    <p:extLst>
      <p:ext uri="{BB962C8B-B14F-4D97-AF65-F5344CB8AC3E}">
        <p14:creationId xmlns:p14="http://schemas.microsoft.com/office/powerpoint/2010/main" val="239496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EEF8B0-3ABC-FA2A-269C-64AC39845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CEDA2A-6DAA-92D6-B874-757FED3A1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9B0F37-EE31-17E5-D9F0-AD435BD72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87FD9-E260-4276-BEEB-DCB82814AD23}" type="datetimeFigureOut">
              <a:rPr lang="fr-FR" smtClean="0"/>
              <a:t>01/12/2024</a:t>
            </a:fld>
            <a:endParaRPr lang="fr-FR"/>
          </a:p>
        </p:txBody>
      </p:sp>
      <p:sp>
        <p:nvSpPr>
          <p:cNvPr id="5" name="Espace réservé du pied de page 4">
            <a:extLst>
              <a:ext uri="{FF2B5EF4-FFF2-40B4-BE49-F238E27FC236}">
                <a16:creationId xmlns:a16="http://schemas.microsoft.com/office/drawing/2014/main" id="{CDF4DD8B-4132-39EB-8CD5-AF00ECF01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3686D0-82E9-A63F-C2CA-72C7052C9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A11DE-80F1-461D-8F41-D485EFA75099}" type="slidenum">
              <a:rPr lang="fr-FR" smtClean="0"/>
              <a:t>‹N°›</a:t>
            </a:fld>
            <a:endParaRPr lang="fr-FR"/>
          </a:p>
        </p:txBody>
      </p:sp>
    </p:spTree>
    <p:extLst>
      <p:ext uri="{BB962C8B-B14F-4D97-AF65-F5344CB8AC3E}">
        <p14:creationId xmlns:p14="http://schemas.microsoft.com/office/powerpoint/2010/main" val="207881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maths.dsden80.ac-amiens.fr/058-05-un-dispositif-materiel-des-exemples-de-procedures.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dagogie1d.ac-nantes.fr/maine-et-loire/mathematiques/mathematiques-983173.kjsp" TargetMode="External"/><Relationship Id="rId2" Type="http://schemas.openxmlformats.org/officeDocument/2006/relationships/slide" Target="slide15.xml"/><Relationship Id="rId1" Type="http://schemas.openxmlformats.org/officeDocument/2006/relationships/slideLayout" Target="../slideLayouts/slideLayout6.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agistere.education.fr/reseau-canope/course/view.php?id=93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ilymotion.com/video/x59tzm0"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blogacabdx.ac-bordeaux.fr/mathematiques24/wp-content/uploads/sites/106/2019/10/Typologie-de-Vergnaud.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rem.univ-grenoble-alpes.fr/revues/grand-n/consultation/numero-69-grand-n/4-des-apprentissages-specifiques-pour-la-resolution-de-problemes--487514.kjsp"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2.ac-poitiers.fr/dsden86-pedagogie/spip.php?article230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reseau-canope.fr/fileadmin/user_upload/Projets/developper_esprit_critique/52_methodes_pratiques_pour_enseigner_travail_de_groupe.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pedagogie1d.ac-nantes.fr/maine-et-loire/mathematiques/mathematiques-983173.kjsp" TargetMode="External"/><Relationship Id="rId2" Type="http://schemas.openxmlformats.org/officeDocument/2006/relationships/slide" Target="slide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pedagogie1d.ac-nantes.fr/maine-et-loire/mathematiques/mathematiques-983173.kjsp" TargetMode="External"/><Relationship Id="rId2" Type="http://schemas.openxmlformats.org/officeDocument/2006/relationships/slide" Target="slide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EEE61C-1AC6-2016-24CC-CCA92328C9D2}"/>
              </a:ext>
            </a:extLst>
          </p:cNvPr>
          <p:cNvPicPr>
            <a:picLocks noChangeAspect="1"/>
          </p:cNvPicPr>
          <p:nvPr/>
        </p:nvPicPr>
        <p:blipFill>
          <a:blip r:embed="rId2"/>
          <a:stretch>
            <a:fillRect/>
          </a:stretch>
        </p:blipFill>
        <p:spPr>
          <a:xfrm>
            <a:off x="1066800" y="394448"/>
            <a:ext cx="9782071" cy="6203576"/>
          </a:xfrm>
          <a:prstGeom prst="rect">
            <a:avLst/>
          </a:prstGeom>
        </p:spPr>
      </p:pic>
    </p:spTree>
    <p:extLst>
      <p:ext uri="{BB962C8B-B14F-4D97-AF65-F5344CB8AC3E}">
        <p14:creationId xmlns:p14="http://schemas.microsoft.com/office/powerpoint/2010/main" val="126196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8C5F6-6360-59B4-FBCF-1C66A7F83AE1}"/>
              </a:ext>
            </a:extLst>
          </p:cNvPr>
          <p:cNvSpPr>
            <a:spLocks noGrp="1"/>
          </p:cNvSpPr>
          <p:nvPr>
            <p:ph type="title"/>
          </p:nvPr>
        </p:nvSpPr>
        <p:spPr>
          <a:xfrm>
            <a:off x="838200" y="365125"/>
            <a:ext cx="10515600" cy="767511"/>
          </a:xfrm>
          <a:solidFill>
            <a:srgbClr val="CCFFCC"/>
          </a:solidFill>
        </p:spPr>
        <p:txBody>
          <a:bodyPr>
            <a:normAutofit/>
          </a:bodyPr>
          <a:lstStyle/>
          <a:p>
            <a:pPr algn="ctr"/>
            <a:r>
              <a:rPr lang="fr-FR" sz="4000" dirty="0">
                <a:effectLst/>
                <a:latin typeface="+mn-lt"/>
                <a:ea typeface="Calibri" panose="020F0502020204030204" pitchFamily="34" charset="0"/>
              </a:rPr>
              <a:t>Lexique / Syntaxe</a:t>
            </a:r>
            <a:endParaRPr lang="fr-FR" sz="4000" dirty="0">
              <a:latin typeface="+mn-lt"/>
            </a:endParaRPr>
          </a:p>
        </p:txBody>
      </p:sp>
      <p:graphicFrame>
        <p:nvGraphicFramePr>
          <p:cNvPr id="3" name="Tableau 2">
            <a:extLst>
              <a:ext uri="{FF2B5EF4-FFF2-40B4-BE49-F238E27FC236}">
                <a16:creationId xmlns:a16="http://schemas.microsoft.com/office/drawing/2014/main" id="{07B79D30-C78A-E0B9-3B88-B3E7D30E336A}"/>
              </a:ext>
            </a:extLst>
          </p:cNvPr>
          <p:cNvGraphicFramePr>
            <a:graphicFrameLocks noGrp="1"/>
          </p:cNvGraphicFramePr>
          <p:nvPr>
            <p:extLst>
              <p:ext uri="{D42A27DB-BD31-4B8C-83A1-F6EECF244321}">
                <p14:modId xmlns:p14="http://schemas.microsoft.com/office/powerpoint/2010/main" val="3989525573"/>
              </p:ext>
            </p:extLst>
          </p:nvPr>
        </p:nvGraphicFramePr>
        <p:xfrm>
          <a:off x="838200" y="1825625"/>
          <a:ext cx="10623176" cy="3899739"/>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3355151503"/>
                    </a:ext>
                  </a:extLst>
                </a:gridCol>
                <a:gridCol w="6425234">
                  <a:extLst>
                    <a:ext uri="{9D8B030D-6E8A-4147-A177-3AD203B41FA5}">
                      <a16:colId xmlns:a16="http://schemas.microsoft.com/office/drawing/2014/main" val="2548789039"/>
                    </a:ext>
                  </a:extLst>
                </a:gridCol>
              </a:tblGrid>
              <a:tr h="279196">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08116204"/>
                  </a:ext>
                </a:extLst>
              </a:tr>
              <a:tr h="3533979">
                <a:tc>
                  <a:txBody>
                    <a:bodyPr/>
                    <a:lstStyle/>
                    <a:p>
                      <a:r>
                        <a:rPr lang="fr-FR" sz="1800" kern="1200" dirty="0">
                          <a:solidFill>
                            <a:schemeClr val="dk1"/>
                          </a:solidFill>
                          <a:effectLst/>
                          <a:latin typeface="+mn-lt"/>
                          <a:ea typeface="+mn-ea"/>
                          <a:cs typeface="+mn-cs"/>
                        </a:rPr>
                        <a:t>- Incompréhension ou compréhension partielle du lexique mathématique (noms, adverbes et verbes…) : autant que, moins que, plus que, l’écart, retirer, une remise…</a:t>
                      </a:r>
                    </a:p>
                    <a:p>
                      <a:r>
                        <a:rPr lang="fr-FR" sz="1800" b="1" kern="1200" dirty="0">
                          <a:solidFill>
                            <a:schemeClr val="dk1"/>
                          </a:solidFill>
                          <a:effectLst/>
                          <a:latin typeface="+mn-lt"/>
                          <a:ea typeface="+mn-ea"/>
                          <a:cs typeface="+mn-cs"/>
                        </a:rPr>
                        <a:t> </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Implicite de certains mots (par exemple l’implicite de l’unité dans une situation de proportionnalité : « Dans une usine </a:t>
                      </a:r>
                      <a:r>
                        <a:rPr lang="fr-FR" sz="1800" b="1" kern="1200" dirty="0">
                          <a:solidFill>
                            <a:schemeClr val="dk1"/>
                          </a:solidFill>
                          <a:effectLst/>
                          <a:latin typeface="+mn-lt"/>
                          <a:ea typeface="+mn-ea"/>
                          <a:cs typeface="+mn-cs"/>
                        </a:rPr>
                        <a:t>chaque</a:t>
                      </a:r>
                      <a:r>
                        <a:rPr lang="fr-FR" sz="1800" kern="1200" dirty="0">
                          <a:solidFill>
                            <a:schemeClr val="dk1"/>
                          </a:solidFill>
                          <a:effectLst/>
                          <a:latin typeface="+mn-lt"/>
                          <a:ea typeface="+mn-ea"/>
                          <a:cs typeface="+mn-cs"/>
                        </a:rPr>
                        <a:t> ouvrier fabrique 125 objets par jour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1" kern="1200" dirty="0">
                          <a:solidFill>
                            <a:schemeClr val="dk1"/>
                          </a:solidFill>
                          <a:effectLst/>
                          <a:latin typeface="+mn-lt"/>
                          <a:ea typeface="+mn-ea"/>
                          <a:cs typeface="+mn-cs"/>
                        </a:rPr>
                        <a:t>- </a:t>
                      </a:r>
                      <a:r>
                        <a:rPr lang="fr-FR" sz="1800" b="1" kern="1200" dirty="0">
                          <a:solidFill>
                            <a:schemeClr val="dk1"/>
                          </a:solidFill>
                          <a:effectLst/>
                          <a:latin typeface="+mn-lt"/>
                          <a:ea typeface="+mn-ea"/>
                          <a:cs typeface="+mn-cs"/>
                          <a:hlinkClick r:id="rId2" action="ppaction://hlinksldjump"/>
                        </a:rPr>
                        <a:t>Anticiper</a:t>
                      </a:r>
                      <a:r>
                        <a:rPr lang="fr-FR" sz="1800" kern="1200" dirty="0">
                          <a:solidFill>
                            <a:schemeClr val="dk1"/>
                          </a:solidFill>
                          <a:effectLst/>
                          <a:latin typeface="+mn-lt"/>
                          <a:ea typeface="+mn-ea"/>
                          <a:cs typeface="+mn-cs"/>
                          <a:hlinkClick r:id="rId2" action="ppaction://hlinksldjump"/>
                        </a:rPr>
                        <a:t> les difficultés</a:t>
                      </a:r>
                      <a:r>
                        <a:rPr lang="fr-FR" sz="1800" kern="1200" dirty="0">
                          <a:solidFill>
                            <a:schemeClr val="dk1"/>
                          </a:solidFill>
                          <a:effectLst/>
                          <a:latin typeface="+mn-lt"/>
                          <a:ea typeface="+mn-ea"/>
                          <a:cs typeface="+mn-cs"/>
                        </a:rPr>
                        <a:t> (clic pour exemple)</a:t>
                      </a:r>
                    </a:p>
                    <a:p>
                      <a:r>
                        <a:rPr lang="fr-FR" sz="1800" kern="1200" dirty="0">
                          <a:solidFill>
                            <a:schemeClr val="dk1"/>
                          </a:solidFill>
                          <a:effectLst/>
                          <a:latin typeface="+mn-lt"/>
                          <a:ea typeface="+mn-ea"/>
                          <a:cs typeface="+mn-cs"/>
                        </a:rPr>
                        <a:t> </a:t>
                      </a:r>
                    </a:p>
                    <a:p>
                      <a:r>
                        <a:rPr lang="fr-FR" sz="1800" b="1" kern="1200" dirty="0">
                          <a:solidFill>
                            <a:schemeClr val="dk1"/>
                          </a:solidFill>
                          <a:effectLst/>
                          <a:latin typeface="+mn-lt"/>
                          <a:ea typeface="+mn-ea"/>
                          <a:cs typeface="+mn-cs"/>
                        </a:rPr>
                        <a:t>- Séances de langage</a:t>
                      </a:r>
                      <a:r>
                        <a:rPr lang="fr-FR" sz="1800" kern="1200" dirty="0">
                          <a:solidFill>
                            <a:schemeClr val="dk1"/>
                          </a:solidFill>
                          <a:effectLst/>
                          <a:latin typeface="+mn-lt"/>
                          <a:ea typeface="+mn-ea"/>
                          <a:cs typeface="+mn-cs"/>
                        </a:rPr>
                        <a:t> </a:t>
                      </a:r>
                      <a:r>
                        <a:rPr lang="fr-FR" sz="1800" b="1" kern="1200" dirty="0">
                          <a:solidFill>
                            <a:schemeClr val="dk1"/>
                          </a:solidFill>
                          <a:effectLst/>
                          <a:latin typeface="+mn-lt"/>
                          <a:ea typeface="+mn-ea"/>
                          <a:cs typeface="+mn-cs"/>
                        </a:rPr>
                        <a:t>+ débats</a:t>
                      </a:r>
                      <a:r>
                        <a:rPr lang="fr-FR" sz="1800" kern="1200" dirty="0">
                          <a:solidFill>
                            <a:schemeClr val="dk1"/>
                          </a:solidFill>
                          <a:effectLst/>
                          <a:latin typeface="+mn-lt"/>
                          <a:ea typeface="+mn-ea"/>
                          <a:cs typeface="+mn-cs"/>
                        </a:rPr>
                        <a:t> axés sur le </a:t>
                      </a:r>
                      <a:r>
                        <a:rPr lang="fr-FR" sz="1800" kern="1200" dirty="0">
                          <a:solidFill>
                            <a:schemeClr val="dk1"/>
                          </a:solidFill>
                          <a:effectLst/>
                          <a:latin typeface="+mn-lt"/>
                          <a:ea typeface="+mn-ea"/>
                          <a:cs typeface="+mn-cs"/>
                          <a:hlinkClick r:id="rId3" action="ppaction://hlinksldjump"/>
                        </a:rPr>
                        <a:t>vocabulaire spécifique et la syntaxe (questions…)</a:t>
                      </a:r>
                      <a:r>
                        <a:rPr lang="fr-FR" sz="1800" kern="1200" dirty="0">
                          <a:solidFill>
                            <a:schemeClr val="dk1"/>
                          </a:solidFill>
                          <a:effectLst/>
                          <a:latin typeface="+mn-lt"/>
                          <a:ea typeface="+mn-ea"/>
                          <a:cs typeface="+mn-cs"/>
                        </a:rPr>
                        <a:t> (clic) / Entraînement grammatical (correspondance questions-réponses) </a:t>
                      </a:r>
                    </a:p>
                    <a:p>
                      <a:r>
                        <a:rPr lang="fr-FR" sz="1800" kern="1200" dirty="0">
                          <a:solidFill>
                            <a:schemeClr val="dk1"/>
                          </a:solidFill>
                          <a:effectLst/>
                          <a:latin typeface="+mn-lt"/>
                          <a:ea typeface="+mn-ea"/>
                          <a:cs typeface="+mn-cs"/>
                        </a:rPr>
                        <a:t> </a:t>
                      </a:r>
                    </a:p>
                    <a:p>
                      <a:r>
                        <a:rPr lang="fr-FR" sz="1800" b="1" kern="1200" dirty="0">
                          <a:solidFill>
                            <a:schemeClr val="dk1"/>
                          </a:solidFill>
                          <a:effectLst/>
                          <a:latin typeface="+mn-lt"/>
                          <a:ea typeface="+mn-ea"/>
                          <a:cs typeface="+mn-cs"/>
                        </a:rPr>
                        <a:t>- Garder trace</a:t>
                      </a:r>
                      <a:r>
                        <a:rPr lang="fr-FR" sz="1800" kern="1200" dirty="0">
                          <a:solidFill>
                            <a:schemeClr val="dk1"/>
                          </a:solidFill>
                          <a:effectLst/>
                          <a:latin typeface="+mn-lt"/>
                          <a:ea typeface="+mn-ea"/>
                          <a:cs typeface="+mn-cs"/>
                        </a:rPr>
                        <a:t>. </a:t>
                      </a:r>
                    </a:p>
                    <a:p>
                      <a:endParaRPr lang="fr-FR" sz="1800" kern="1200" dirty="0">
                        <a:solidFill>
                          <a:schemeClr val="dk1"/>
                        </a:solidFill>
                        <a:effectLst/>
                        <a:latin typeface="+mn-lt"/>
                        <a:ea typeface="+mn-ea"/>
                        <a:cs typeface="+mn-cs"/>
                      </a:endParaRPr>
                    </a:p>
                    <a:p>
                      <a:r>
                        <a:rPr lang="fr-FR" sz="1800" b="1" kern="1200" dirty="0">
                          <a:solidFill>
                            <a:schemeClr val="dk1"/>
                          </a:solidFill>
                          <a:effectLst/>
                          <a:latin typeface="+mn-lt"/>
                          <a:ea typeface="+mn-ea"/>
                          <a:cs typeface="+mn-cs"/>
                        </a:rPr>
                        <a:t>- Attention</a:t>
                      </a:r>
                      <a:r>
                        <a:rPr lang="fr-FR" sz="1800" kern="1200" dirty="0">
                          <a:solidFill>
                            <a:schemeClr val="dk1"/>
                          </a:solidFill>
                          <a:effectLst/>
                          <a:latin typeface="+mn-lt"/>
                          <a:ea typeface="+mn-ea"/>
                          <a:cs typeface="+mn-cs"/>
                        </a:rPr>
                        <a:t> à ne pas généraliser le sens d’un mot ou d’une expression (plus que) et ne pas l’associer systématiquement à l’addition / Apprendre à inhiber.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950196"/>
                  </a:ext>
                </a:extLst>
              </a:tr>
            </a:tbl>
          </a:graphicData>
        </a:graphic>
      </p:graphicFrame>
    </p:spTree>
    <p:extLst>
      <p:ext uri="{BB962C8B-B14F-4D97-AF65-F5344CB8AC3E}">
        <p14:creationId xmlns:p14="http://schemas.microsoft.com/office/powerpoint/2010/main" val="325784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B48A06-A4D9-7D23-5D22-3717B1691035}"/>
              </a:ext>
            </a:extLst>
          </p:cNvPr>
          <p:cNvSpPr txBox="1"/>
          <p:nvPr/>
        </p:nvSpPr>
        <p:spPr>
          <a:xfrm>
            <a:off x="681318" y="425779"/>
            <a:ext cx="11026588" cy="671915"/>
          </a:xfrm>
          <a:prstGeom prst="rect">
            <a:avLst/>
          </a:prstGeom>
          <a:noFill/>
        </p:spPr>
        <p:txBody>
          <a:bodyPr wrap="square">
            <a:spAutoFit/>
          </a:bodyPr>
          <a:lstStyle/>
          <a:p>
            <a:pPr>
              <a:lnSpc>
                <a:spcPct val="107000"/>
              </a:lnSpc>
              <a:spcAft>
                <a:spcPts val="800"/>
              </a:spcAft>
            </a:pPr>
            <a:r>
              <a:rPr lang="fr-FR" b="1" u="sng" dirty="0">
                <a:solidFill>
                  <a:srgbClr val="000000"/>
                </a:solidFill>
                <a:latin typeface="Calibri" panose="020F0502020204030204" pitchFamily="34" charset="0"/>
                <a:ea typeface="Calibri" panose="020F0502020204030204" pitchFamily="34" charset="0"/>
              </a:rPr>
              <a:t>O</a:t>
            </a:r>
            <a:r>
              <a:rPr lang="fr-FR" sz="1800" b="1" u="sng" dirty="0">
                <a:solidFill>
                  <a:srgbClr val="000000"/>
                </a:solidFill>
                <a:effectLst/>
                <a:latin typeface="Calibri" panose="020F0502020204030204" pitchFamily="34" charset="0"/>
                <a:ea typeface="Calibri" panose="020F0502020204030204" pitchFamily="34" charset="0"/>
              </a:rPr>
              <a:t>util testé dans la classe de Cécile Joffre </a:t>
            </a:r>
            <a:r>
              <a:rPr lang="fr-FR" sz="1800" b="1" u="sng" dirty="0">
                <a:effectLst/>
                <a:latin typeface="Calibri" panose="020F0502020204030204" pitchFamily="34" charset="0"/>
                <a:ea typeface="Calibri" panose="020F0502020204030204" pitchFamily="34" charset="0"/>
              </a:rPr>
              <a:t>pour engager une discussion avec les élèves sur le lexique et la syntaxe employé dans les énoncés de problèmes.</a:t>
            </a:r>
            <a:endParaRPr lang="fr-FR" sz="1000" dirty="0">
              <a:effectLst/>
              <a:latin typeface="Calibri" panose="020F0502020204030204" pitchFamily="34" charset="0"/>
              <a:ea typeface="Calibri" panose="020F0502020204030204" pitchFamily="34" charset="0"/>
            </a:endParaRPr>
          </a:p>
        </p:txBody>
      </p:sp>
      <p:pic>
        <p:nvPicPr>
          <p:cNvPr id="2050" name="Picture 2">
            <a:extLst>
              <a:ext uri="{FF2B5EF4-FFF2-40B4-BE49-F238E27FC236}">
                <a16:creationId xmlns:a16="http://schemas.microsoft.com/office/drawing/2014/main" id="{67DE6C6E-D09A-9F3F-862F-F62AAB558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929" y="1326821"/>
            <a:ext cx="6223000" cy="510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83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F841CF74-3960-70C0-6BDD-A53A89466D89}"/>
              </a:ext>
            </a:extLst>
          </p:cNvPr>
          <p:cNvSpPr txBox="1"/>
          <p:nvPr/>
        </p:nvSpPr>
        <p:spPr>
          <a:xfrm>
            <a:off x="573741" y="378500"/>
            <a:ext cx="10990730" cy="1517723"/>
          </a:xfrm>
          <a:prstGeom prst="rect">
            <a:avLst/>
          </a:prstGeom>
          <a:noFill/>
        </p:spPr>
        <p:txBody>
          <a:bodyPr wrap="square">
            <a:spAutoFit/>
          </a:bodyPr>
          <a:lstStyle/>
          <a:p>
            <a:pPr>
              <a:lnSpc>
                <a:spcPct val="107000"/>
              </a:lnSpc>
              <a:spcAft>
                <a:spcPts val="800"/>
              </a:spcAft>
            </a:pPr>
            <a:r>
              <a:rPr lang="fr-FR" sz="2800" b="1" u="sng" dirty="0">
                <a:solidFill>
                  <a:srgbClr val="000000"/>
                </a:solidFill>
                <a:latin typeface="Calibri" panose="020F0502020204030204" pitchFamily="34" charset="0"/>
                <a:ea typeface="Calibri" panose="020F0502020204030204" pitchFamily="34" charset="0"/>
              </a:rPr>
              <a:t>P</a:t>
            </a:r>
            <a:r>
              <a:rPr lang="fr-FR" sz="2800" b="1" u="sng" dirty="0">
                <a:solidFill>
                  <a:srgbClr val="000000"/>
                </a:solidFill>
                <a:effectLst/>
                <a:latin typeface="Calibri" panose="020F0502020204030204" pitchFamily="34" charset="0"/>
                <a:ea typeface="Calibri" panose="020F0502020204030204" pitchFamily="34" charset="0"/>
              </a:rPr>
              <a:t>roblème des pommes, recherche d’une partie (Catherine </a:t>
            </a:r>
            <a:r>
              <a:rPr lang="fr-FR" sz="2800" b="1" u="sng" dirty="0" err="1">
                <a:solidFill>
                  <a:srgbClr val="000000"/>
                </a:solidFill>
                <a:effectLst/>
                <a:latin typeface="Calibri" panose="020F0502020204030204" pitchFamily="34" charset="0"/>
                <a:ea typeface="Calibri" panose="020F0502020204030204" pitchFamily="34" charset="0"/>
              </a:rPr>
              <a:t>Houdement</a:t>
            </a:r>
            <a:r>
              <a:rPr lang="fr-FR" sz="2800" b="1" u="sng" dirty="0">
                <a:solidFill>
                  <a:srgbClr val="000000"/>
                </a:solidFill>
                <a:effectLst/>
                <a:latin typeface="Calibri" panose="020F0502020204030204" pitchFamily="34" charset="0"/>
                <a:ea typeface="Calibri" panose="020F0502020204030204" pitchFamily="34" charset="0"/>
              </a:rPr>
              <a:t>)</a:t>
            </a:r>
            <a:endParaRPr lang="fr-FR" sz="2800" dirty="0">
              <a:effectLst/>
              <a:latin typeface="Calibri" panose="020F0502020204030204" pitchFamily="34" charset="0"/>
              <a:ea typeface="Calibri" panose="020F0502020204030204" pitchFamily="34" charset="0"/>
            </a:endParaRPr>
          </a:p>
          <a:p>
            <a:r>
              <a:rPr lang="fr-FR" sz="2800" i="1" dirty="0">
                <a:solidFill>
                  <a:srgbClr val="000000"/>
                </a:solidFill>
                <a:effectLst/>
                <a:latin typeface="Calibri" panose="020F0502020204030204" pitchFamily="34" charset="0"/>
                <a:ea typeface="Calibri" panose="020F0502020204030204" pitchFamily="34" charset="0"/>
              </a:rPr>
              <a:t>→ Deux formulations d’énoncés pour un même problème en CP. La deuxième formulation occasionne plus de réussites pour les élèves</a:t>
            </a:r>
            <a:endParaRPr lang="fr-FR" sz="2800" dirty="0"/>
          </a:p>
        </p:txBody>
      </p:sp>
      <p:sp>
        <p:nvSpPr>
          <p:cNvPr id="17" name="ZoneTexte 16">
            <a:extLst>
              <a:ext uri="{FF2B5EF4-FFF2-40B4-BE49-F238E27FC236}">
                <a16:creationId xmlns:a16="http://schemas.microsoft.com/office/drawing/2014/main" id="{62A511E9-5020-A2C7-5C8A-6B74F8640A30}"/>
              </a:ext>
            </a:extLst>
          </p:cNvPr>
          <p:cNvSpPr txBox="1"/>
          <p:nvPr/>
        </p:nvSpPr>
        <p:spPr>
          <a:xfrm>
            <a:off x="690283" y="2174312"/>
            <a:ext cx="10139082" cy="867930"/>
          </a:xfrm>
          <a:prstGeom prst="rect">
            <a:avLst/>
          </a:prstGeom>
          <a:noFill/>
        </p:spPr>
        <p:txBody>
          <a:bodyPr wrap="square">
            <a:spAutoFit/>
          </a:bodyPr>
          <a:lstStyle/>
          <a:p>
            <a:pPr>
              <a:lnSpc>
                <a:spcPct val="90000"/>
              </a:lnSpc>
              <a:spcBef>
                <a:spcPts val="1000"/>
              </a:spcBef>
              <a:spcAft>
                <a:spcPts val="800"/>
              </a:spcAft>
            </a:pPr>
            <a:r>
              <a:rPr lang="fr-FR" sz="2800" kern="100" dirty="0">
                <a:solidFill>
                  <a:srgbClr val="000000"/>
                </a:solidFill>
                <a:effectLst/>
                <a:latin typeface="Calibri" panose="020F0502020204030204" pitchFamily="34" charset="0"/>
                <a:ea typeface="Calibri" panose="020F0502020204030204" pitchFamily="34" charset="0"/>
              </a:rPr>
              <a:t>Pierre et Anne ont ensemble 9 pommes. Pierre a 3 pommes. Combien de pommes a Anne ?</a:t>
            </a:r>
            <a:endParaRPr lang="fr-FR" sz="2800" dirty="0">
              <a:effectLst/>
              <a:latin typeface="Calibri" panose="020F0502020204030204" pitchFamily="34" charset="0"/>
              <a:ea typeface="Calibri" panose="020F0502020204030204" pitchFamily="34" charset="0"/>
            </a:endParaRPr>
          </a:p>
        </p:txBody>
      </p:sp>
      <p:sp>
        <p:nvSpPr>
          <p:cNvPr id="19" name="ZoneTexte 18">
            <a:extLst>
              <a:ext uri="{FF2B5EF4-FFF2-40B4-BE49-F238E27FC236}">
                <a16:creationId xmlns:a16="http://schemas.microsoft.com/office/drawing/2014/main" id="{A188C718-0309-118A-FC76-A743DABD1944}"/>
              </a:ext>
            </a:extLst>
          </p:cNvPr>
          <p:cNvSpPr txBox="1"/>
          <p:nvPr/>
        </p:nvSpPr>
        <p:spPr>
          <a:xfrm>
            <a:off x="753036" y="3546690"/>
            <a:ext cx="10318376" cy="1255728"/>
          </a:xfrm>
          <a:prstGeom prst="rect">
            <a:avLst/>
          </a:prstGeom>
          <a:noFill/>
        </p:spPr>
        <p:txBody>
          <a:bodyPr wrap="square">
            <a:spAutoFit/>
          </a:bodyPr>
          <a:lstStyle/>
          <a:p>
            <a:pPr>
              <a:lnSpc>
                <a:spcPct val="90000"/>
              </a:lnSpc>
              <a:spcBef>
                <a:spcPts val="1000"/>
              </a:spcBef>
              <a:spcAft>
                <a:spcPts val="800"/>
              </a:spcAft>
            </a:pPr>
            <a:r>
              <a:rPr lang="fr-FR" sz="2800" kern="100" dirty="0">
                <a:solidFill>
                  <a:srgbClr val="000000"/>
                </a:solidFill>
                <a:effectLst/>
                <a:latin typeface="Calibri" panose="020F0502020204030204" pitchFamily="34" charset="0"/>
                <a:ea typeface="Calibri" panose="020F0502020204030204" pitchFamily="34" charset="0"/>
              </a:rPr>
              <a:t>Pierre et Anne ont ensemble 9 pommes. 3 des pommes appartiennent à Pierre, les autres appartiennent à Anne. Combien de pommes à Anne ?</a:t>
            </a:r>
            <a:endParaRPr lang="fr-F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5234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A74B0-8D56-6A5A-19CA-83273C3DB642}"/>
              </a:ext>
            </a:extLst>
          </p:cNvPr>
          <p:cNvSpPr>
            <a:spLocks noGrp="1"/>
          </p:cNvSpPr>
          <p:nvPr>
            <p:ph type="title"/>
          </p:nvPr>
        </p:nvSpPr>
        <p:spPr>
          <a:xfrm>
            <a:off x="327210" y="89647"/>
            <a:ext cx="11537577" cy="466165"/>
          </a:xfrm>
          <a:solidFill>
            <a:srgbClr val="CCFFCC"/>
          </a:solidFill>
        </p:spPr>
        <p:txBody>
          <a:bodyPr>
            <a:noAutofit/>
          </a:bodyPr>
          <a:lstStyle/>
          <a:p>
            <a:pPr algn="ctr"/>
            <a:r>
              <a:rPr lang="fr-FR" sz="3600" dirty="0">
                <a:effectLst/>
                <a:latin typeface="+mn-lt"/>
                <a:ea typeface="Calibri" panose="020F0502020204030204" pitchFamily="34" charset="0"/>
              </a:rPr>
              <a:t>Compréhension</a:t>
            </a:r>
            <a:endParaRPr lang="fr-FR" sz="3600" dirty="0">
              <a:latin typeface="+mn-lt"/>
            </a:endParaRPr>
          </a:p>
        </p:txBody>
      </p:sp>
      <p:graphicFrame>
        <p:nvGraphicFramePr>
          <p:cNvPr id="3" name="Tableau 2">
            <a:extLst>
              <a:ext uri="{FF2B5EF4-FFF2-40B4-BE49-F238E27FC236}">
                <a16:creationId xmlns:a16="http://schemas.microsoft.com/office/drawing/2014/main" id="{8BE04724-2903-4736-E4CC-0F054871788A}"/>
              </a:ext>
            </a:extLst>
          </p:cNvPr>
          <p:cNvGraphicFramePr>
            <a:graphicFrameLocks noGrp="1"/>
          </p:cNvGraphicFramePr>
          <p:nvPr>
            <p:extLst>
              <p:ext uri="{D42A27DB-BD31-4B8C-83A1-F6EECF244321}">
                <p14:modId xmlns:p14="http://schemas.microsoft.com/office/powerpoint/2010/main" val="2055768162"/>
              </p:ext>
            </p:extLst>
          </p:nvPr>
        </p:nvGraphicFramePr>
        <p:xfrm>
          <a:off x="327210" y="565673"/>
          <a:ext cx="11537577" cy="6202680"/>
        </p:xfrm>
        <a:graphic>
          <a:graphicData uri="http://schemas.openxmlformats.org/drawingml/2006/table">
            <a:tbl>
              <a:tblPr firstRow="1" bandRow="1">
                <a:tableStyleId>{5C22544A-7EE6-4342-B048-85BDC9FD1C3A}</a:tableStyleId>
              </a:tblPr>
              <a:tblGrid>
                <a:gridCol w="4350385">
                  <a:extLst>
                    <a:ext uri="{9D8B030D-6E8A-4147-A177-3AD203B41FA5}">
                      <a16:colId xmlns:a16="http://schemas.microsoft.com/office/drawing/2014/main" val="3798674632"/>
                    </a:ext>
                  </a:extLst>
                </a:gridCol>
                <a:gridCol w="7187192">
                  <a:extLst>
                    <a:ext uri="{9D8B030D-6E8A-4147-A177-3AD203B41FA5}">
                      <a16:colId xmlns:a16="http://schemas.microsoft.com/office/drawing/2014/main" val="1779302791"/>
                    </a:ext>
                  </a:extLst>
                </a:gridCol>
              </a:tblGrid>
              <a:tr h="170329">
                <a:tc>
                  <a:txBody>
                    <a:bodyPr/>
                    <a:lstStyle/>
                    <a:p>
                      <a:pPr algn="ctr"/>
                      <a:r>
                        <a:rPr lang="fr-FR" sz="1400"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sz="1400"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445426628"/>
                  </a:ext>
                </a:extLst>
              </a:tr>
              <a:tr h="5551929">
                <a:tc>
                  <a:txBody>
                    <a:bodyPr/>
                    <a:lstStyle/>
                    <a:p>
                      <a:r>
                        <a:rPr lang="fr-FR" sz="1200" kern="1200" dirty="0">
                          <a:solidFill>
                            <a:schemeClr val="dk1"/>
                          </a:solidFill>
                          <a:effectLst/>
                          <a:latin typeface="Arial" panose="020B0604020202020204" pitchFamily="34" charset="0"/>
                          <a:ea typeface="+mn-ea"/>
                          <a:cs typeface="Arial" panose="020B0604020202020204" pitchFamily="34" charset="0"/>
                        </a:rPr>
                        <a:t>- Difficulté de certains énoncés </a:t>
                      </a:r>
                    </a:p>
                    <a:p>
                      <a:r>
                        <a:rPr lang="fr-FR" sz="1200" kern="1200" dirty="0">
                          <a:solidFill>
                            <a:schemeClr val="dk1"/>
                          </a:solidFill>
                          <a:effectLst/>
                          <a:latin typeface="Arial" panose="020B0604020202020204" pitchFamily="34" charset="0"/>
                          <a:ea typeface="+mn-ea"/>
                          <a:cs typeface="Arial" panose="020B0604020202020204" pitchFamily="34" charset="0"/>
                        </a:rPr>
                        <a:t> </a:t>
                      </a:r>
                    </a:p>
                    <a:p>
                      <a:r>
                        <a:rPr lang="fr-FR" sz="1200" kern="1200" dirty="0">
                          <a:solidFill>
                            <a:schemeClr val="dk1"/>
                          </a:solidFill>
                          <a:effectLst/>
                          <a:latin typeface="Arial" panose="020B0604020202020204" pitchFamily="34" charset="0"/>
                          <a:ea typeface="+mn-ea"/>
                          <a:cs typeface="Arial" panose="020B0604020202020204" pitchFamily="34" charset="0"/>
                        </a:rPr>
                        <a:t>- Lecture difficile (décodage difficile ou trop lent)</a:t>
                      </a:r>
                    </a:p>
                    <a:p>
                      <a:r>
                        <a:rPr lang="fr-FR" sz="1200" kern="1200" dirty="0">
                          <a:solidFill>
                            <a:schemeClr val="dk1"/>
                          </a:solidFill>
                          <a:effectLst/>
                          <a:latin typeface="Arial" panose="020B0604020202020204" pitchFamily="34" charset="0"/>
                          <a:ea typeface="+mn-ea"/>
                          <a:cs typeface="Arial" panose="020B0604020202020204" pitchFamily="34" charset="0"/>
                        </a:rPr>
                        <a:t> </a:t>
                      </a:r>
                    </a:p>
                    <a:p>
                      <a:r>
                        <a:rPr lang="fr-FR" sz="1200" kern="1200" dirty="0">
                          <a:solidFill>
                            <a:schemeClr val="dk1"/>
                          </a:solidFill>
                          <a:effectLst/>
                          <a:latin typeface="Arial" panose="020B0604020202020204" pitchFamily="34" charset="0"/>
                          <a:ea typeface="+mn-ea"/>
                          <a:cs typeface="Arial" panose="020B0604020202020204" pitchFamily="34" charset="0"/>
                        </a:rPr>
                        <a:t>- Difficulté de compréhension syntaxique</a:t>
                      </a:r>
                    </a:p>
                    <a:p>
                      <a:r>
                        <a:rPr lang="fr-FR" sz="1200" kern="1200" dirty="0">
                          <a:solidFill>
                            <a:schemeClr val="dk1"/>
                          </a:solidFill>
                          <a:effectLst/>
                          <a:latin typeface="Arial" panose="020B0604020202020204" pitchFamily="34" charset="0"/>
                          <a:ea typeface="+mn-ea"/>
                          <a:cs typeface="Arial" panose="020B0604020202020204" pitchFamily="34" charset="0"/>
                        </a:rPr>
                        <a:t> </a:t>
                      </a:r>
                    </a:p>
                    <a:p>
                      <a:r>
                        <a:rPr lang="fr-FR" sz="1200" kern="1200" dirty="0">
                          <a:solidFill>
                            <a:schemeClr val="dk1"/>
                          </a:solidFill>
                          <a:effectLst/>
                          <a:latin typeface="Arial" panose="020B0604020202020204" pitchFamily="34" charset="0"/>
                          <a:ea typeface="+mn-ea"/>
                          <a:cs typeface="Arial" panose="020B0604020202020204" pitchFamily="34" charset="0"/>
                        </a:rPr>
                        <a:t>- Difficultés à catégoriser (les tulipes et les jonquilles sont des fleurs…).</a:t>
                      </a:r>
                    </a:p>
                    <a:p>
                      <a:r>
                        <a:rPr lang="fr-FR" sz="1200" kern="1200" dirty="0">
                          <a:solidFill>
                            <a:schemeClr val="dk1"/>
                          </a:solidFill>
                          <a:effectLst/>
                          <a:latin typeface="Arial" panose="020B0604020202020204" pitchFamily="34" charset="0"/>
                          <a:ea typeface="+mn-ea"/>
                          <a:cs typeface="Arial" panose="020B0604020202020204" pitchFamily="34" charset="0"/>
                        </a:rPr>
                        <a:t> </a:t>
                      </a:r>
                    </a:p>
                    <a:p>
                      <a:r>
                        <a:rPr lang="fr-FR" sz="1200" kern="1200" dirty="0">
                          <a:solidFill>
                            <a:schemeClr val="dk1"/>
                          </a:solidFill>
                          <a:effectLst/>
                          <a:latin typeface="Arial" panose="020B0604020202020204" pitchFamily="34" charset="0"/>
                          <a:ea typeface="+mn-ea"/>
                          <a:cs typeface="Arial" panose="020B0604020202020204" pitchFamily="34" charset="0"/>
                        </a:rPr>
                        <a:t>- Mémorisation des informations insuffisante</a:t>
                      </a:r>
                    </a:p>
                    <a:p>
                      <a:r>
                        <a:rPr lang="fr-FR" sz="1200" kern="1200" dirty="0">
                          <a:solidFill>
                            <a:schemeClr val="dk1"/>
                          </a:solidFill>
                          <a:effectLst/>
                          <a:latin typeface="Arial" panose="020B0604020202020204" pitchFamily="34" charset="0"/>
                          <a:ea typeface="+mn-ea"/>
                          <a:cs typeface="Arial" panose="020B0604020202020204" pitchFamily="34" charset="0"/>
                        </a:rPr>
                        <a:t> </a:t>
                      </a:r>
                    </a:p>
                    <a:p>
                      <a:r>
                        <a:rPr lang="fr-FR" sz="1200" kern="1200" dirty="0">
                          <a:solidFill>
                            <a:schemeClr val="dk1"/>
                          </a:solidFill>
                          <a:effectLst/>
                          <a:latin typeface="Arial" panose="020B0604020202020204" pitchFamily="34" charset="0"/>
                          <a:ea typeface="+mn-ea"/>
                          <a:cs typeface="Arial" panose="020B0604020202020204" pitchFamily="34" charset="0"/>
                        </a:rPr>
                        <a:t>- Difficulté pour se représenter mentalement la situation </a:t>
                      </a:r>
                    </a:p>
                    <a:p>
                      <a:r>
                        <a:rPr lang="fr-FR" sz="1200" kern="1200" dirty="0">
                          <a:solidFill>
                            <a:schemeClr val="dk1"/>
                          </a:solidFill>
                          <a:effectLst/>
                          <a:latin typeface="Arial" panose="020B0604020202020204" pitchFamily="34" charset="0"/>
                          <a:ea typeface="+mn-ea"/>
                          <a:cs typeface="Arial" panose="020B0604020202020204" pitchFamily="34" charset="0"/>
                        </a:rPr>
                        <a:t> </a:t>
                      </a:r>
                    </a:p>
                    <a:p>
                      <a:r>
                        <a:rPr lang="fr-FR" sz="1200" kern="1200" dirty="0">
                          <a:solidFill>
                            <a:schemeClr val="dk1"/>
                          </a:solidFill>
                          <a:effectLst/>
                          <a:latin typeface="Arial" panose="020B0604020202020204" pitchFamily="34" charset="0"/>
                          <a:ea typeface="+mn-ea"/>
                          <a:cs typeface="Arial" panose="020B0604020202020204" pitchFamily="34" charset="0"/>
                        </a:rPr>
                        <a:t>- Difficulté à comprendre les principes mathématiques impliqués à travers l’énoncé</a:t>
                      </a:r>
                    </a:p>
                    <a:p>
                      <a:r>
                        <a:rPr lang="fr-FR" sz="1800" kern="1200" dirty="0">
                          <a:solidFill>
                            <a:schemeClr val="dk1"/>
                          </a:solidFill>
                          <a:effectLst/>
                          <a:latin typeface="+mn-lt"/>
                          <a:ea typeface="+mn-ea"/>
                          <a:cs typeface="+mn-cs"/>
                        </a:rPr>
                        <a:t> </a:t>
                      </a:r>
                      <a:r>
                        <a:rPr lang="fr-FR" sz="1200" kern="1200" dirty="0">
                          <a:solidFill>
                            <a:schemeClr val="dk1"/>
                          </a:solidFill>
                          <a:effectLst/>
                          <a:latin typeface="Arial" panose="020B0604020202020204" pitchFamily="34" charset="0"/>
                          <a:ea typeface="+mn-ea"/>
                          <a:cs typeface="Arial" panose="020B0604020202020204" pitchFamily="34" charset="0"/>
                        </a:rPr>
                        <a:t>- Certains énoncés ne sont pas écrits dans l’ordre chronologique de la 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100" b="1" kern="1200" dirty="0">
                          <a:solidFill>
                            <a:schemeClr val="dk1"/>
                          </a:solidFill>
                          <a:effectLst/>
                          <a:latin typeface="Arial" panose="020B0604020202020204" pitchFamily="34" charset="0"/>
                          <a:ea typeface="+mn-ea"/>
                          <a:cs typeface="Arial" panose="020B0604020202020204" pitchFamily="34" charset="0"/>
                        </a:rPr>
                        <a:t>- Anticipation du PE : </a:t>
                      </a:r>
                      <a:r>
                        <a:rPr lang="fr-FR" sz="1100" kern="1200" dirty="0">
                          <a:solidFill>
                            <a:schemeClr val="dk1"/>
                          </a:solidFill>
                          <a:effectLst/>
                          <a:latin typeface="Arial" panose="020B0604020202020204" pitchFamily="34" charset="0"/>
                          <a:ea typeface="+mn-ea"/>
                          <a:cs typeface="Arial" panose="020B0604020202020204" pitchFamily="34" charset="0"/>
                        </a:rPr>
                        <a:t>lire, résoudre le problème, identifier les obstacles, prévoir les obstacles possibles et les différentes procédures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effectLst/>
                          <a:latin typeface="Arial" panose="020B0604020202020204" pitchFamily="34" charset="0"/>
                          <a:ea typeface="+mn-ea"/>
                          <a:cs typeface="Arial" panose="020B0604020202020204" pitchFamily="34" charset="0"/>
                        </a:rPr>
                        <a:t> </a:t>
                      </a:r>
                      <a:r>
                        <a:rPr lang="fr-FR" sz="1100" kern="1200" dirty="0">
                          <a:solidFill>
                            <a:schemeClr val="dk1"/>
                          </a:solidFill>
                          <a:effectLst/>
                          <a:latin typeface="+mn-lt"/>
                          <a:ea typeface="+mn-ea"/>
                          <a:cs typeface="Arial" panose="020B0604020202020204" pitchFamily="34" charset="0"/>
                          <a:sym typeface="Wingdings" panose="05000000000000000000" pitchFamily="2" charset="2"/>
                        </a:rPr>
                        <a:t> </a:t>
                      </a:r>
                      <a:r>
                        <a:rPr lang="fr-FR" sz="1100" i="1" kern="1200" dirty="0">
                          <a:solidFill>
                            <a:schemeClr val="dk1"/>
                          </a:solidFill>
                          <a:effectLst/>
                          <a:latin typeface="+mn-lt"/>
                          <a:ea typeface="+mn-ea"/>
                          <a:cs typeface="+mn-cs"/>
                        </a:rPr>
                        <a:t>- énoncé court </a:t>
                      </a:r>
                      <a:br>
                        <a:rPr lang="fr-FR" sz="1100" i="1" kern="1200" dirty="0">
                          <a:solidFill>
                            <a:schemeClr val="dk1"/>
                          </a:solidFill>
                          <a:effectLst/>
                          <a:latin typeface="+mn-lt"/>
                          <a:ea typeface="+mn-ea"/>
                          <a:cs typeface="+mn-cs"/>
                        </a:rPr>
                      </a:br>
                      <a:r>
                        <a:rPr lang="fr-FR" sz="1100" i="1" kern="1200" dirty="0">
                          <a:solidFill>
                            <a:schemeClr val="dk1"/>
                          </a:solidFill>
                          <a:effectLst/>
                          <a:latin typeface="+mn-lt"/>
                          <a:ea typeface="+mn-ea"/>
                          <a:cs typeface="+mn-cs"/>
                        </a:rPr>
                        <a:t>      - syntaxe et vocabulaire simples </a:t>
                      </a:r>
                      <a:br>
                        <a:rPr lang="fr-FR" sz="1100" i="1" kern="1200" dirty="0">
                          <a:solidFill>
                            <a:schemeClr val="dk1"/>
                          </a:solidFill>
                          <a:effectLst/>
                          <a:latin typeface="+mn-lt"/>
                          <a:ea typeface="+mn-ea"/>
                          <a:cs typeface="+mn-cs"/>
                        </a:rPr>
                      </a:br>
                      <a:r>
                        <a:rPr lang="fr-FR" sz="1100" i="1" kern="1200" dirty="0">
                          <a:solidFill>
                            <a:schemeClr val="dk1"/>
                          </a:solidFill>
                          <a:effectLst/>
                          <a:latin typeface="+mn-lt"/>
                          <a:ea typeface="+mn-ea"/>
                          <a:cs typeface="+mn-cs"/>
                        </a:rPr>
                        <a:t>      - sans donnée superflue </a:t>
                      </a:r>
                      <a:br>
                        <a:rPr lang="fr-FR" sz="1100" i="1" kern="1200" dirty="0">
                          <a:solidFill>
                            <a:schemeClr val="dk1"/>
                          </a:solidFill>
                          <a:effectLst/>
                          <a:latin typeface="+mn-lt"/>
                          <a:ea typeface="+mn-ea"/>
                          <a:cs typeface="+mn-cs"/>
                        </a:rPr>
                      </a:br>
                      <a:r>
                        <a:rPr lang="fr-FR" sz="1100" i="1" kern="1200" dirty="0">
                          <a:solidFill>
                            <a:schemeClr val="dk1"/>
                          </a:solidFill>
                          <a:effectLst/>
                          <a:latin typeface="+mn-lt"/>
                          <a:ea typeface="+mn-ea"/>
                          <a:cs typeface="+mn-cs"/>
                        </a:rPr>
                        <a:t>      - contexte facile à comprendre (à priori) </a:t>
                      </a:r>
                      <a:endParaRPr lang="fr-FR" sz="1100" kern="1200" dirty="0">
                        <a:solidFill>
                          <a:schemeClr val="dk1"/>
                        </a:solidFill>
                        <a:effectLst/>
                        <a:latin typeface="+mn-lt"/>
                        <a:ea typeface="+mn-ea"/>
                        <a:cs typeface="+mn-cs"/>
                      </a:endParaRPr>
                    </a:p>
                    <a:p>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kern="1200" dirty="0">
                          <a:solidFill>
                            <a:schemeClr val="dk1"/>
                          </a:solidFill>
                          <a:effectLst/>
                          <a:latin typeface="Arial" panose="020B0604020202020204" pitchFamily="34" charset="0"/>
                          <a:ea typeface="+mn-ea"/>
                          <a:cs typeface="Arial" panose="020B0604020202020204" pitchFamily="34" charset="0"/>
                        </a:rPr>
                        <a:t>- Varier les situations proposées, proposer des photo-problèmes type maths en vie (pas de problème de lecture).</a:t>
                      </a:r>
                    </a:p>
                    <a:p>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b="1" kern="1200" dirty="0">
                          <a:solidFill>
                            <a:schemeClr val="dk1"/>
                          </a:solidFill>
                          <a:effectLst/>
                          <a:latin typeface="Arial" panose="020B0604020202020204" pitchFamily="34" charset="0"/>
                          <a:ea typeface="+mn-ea"/>
                          <a:cs typeface="Arial" panose="020B0604020202020204" pitchFamily="34" charset="0"/>
                        </a:rPr>
                        <a:t>- Enseignement explicite</a:t>
                      </a:r>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kern="1200" dirty="0">
                          <a:solidFill>
                            <a:schemeClr val="dk1"/>
                          </a:solidFill>
                          <a:effectLst/>
                          <a:latin typeface="Arial" panose="020B0604020202020204" pitchFamily="34" charset="0"/>
                          <a:ea typeface="+mn-ea"/>
                          <a:cs typeface="Arial" panose="020B0604020202020204" pitchFamily="34" charset="0"/>
                        </a:rPr>
                        <a:t>   Étayage</a:t>
                      </a:r>
                    </a:p>
                    <a:p>
                      <a:r>
                        <a:rPr lang="fr-FR" sz="1100" kern="1200" dirty="0">
                          <a:solidFill>
                            <a:schemeClr val="dk1"/>
                          </a:solidFill>
                          <a:effectLst/>
                          <a:latin typeface="Arial" panose="020B0604020202020204" pitchFamily="34" charset="0"/>
                          <a:ea typeface="+mn-ea"/>
                          <a:cs typeface="Arial" panose="020B0604020202020204" pitchFamily="34" charset="0"/>
                        </a:rPr>
                        <a:t>   Oraliser les énoncés</a:t>
                      </a:r>
                    </a:p>
                    <a:p>
                      <a:r>
                        <a:rPr lang="fr-FR" sz="1100" kern="1200" dirty="0">
                          <a:solidFill>
                            <a:schemeClr val="dk1"/>
                          </a:solidFill>
                          <a:effectLst/>
                          <a:latin typeface="Arial" panose="020B0604020202020204" pitchFamily="34" charset="0"/>
                          <a:ea typeface="+mn-ea"/>
                          <a:cs typeface="Arial" panose="020B0604020202020204" pitchFamily="34" charset="0"/>
                        </a:rPr>
                        <a:t>   Accompagner la lecture individuelle</a:t>
                      </a:r>
                    </a:p>
                    <a:p>
                      <a:r>
                        <a:rPr lang="fr-FR" sz="1100" kern="1200" dirty="0">
                          <a:solidFill>
                            <a:schemeClr val="dk1"/>
                          </a:solidFill>
                          <a:effectLst/>
                          <a:latin typeface="Arial" panose="020B0604020202020204" pitchFamily="34" charset="0"/>
                          <a:ea typeface="+mn-ea"/>
                          <a:cs typeface="Arial" panose="020B0604020202020204" pitchFamily="34" charset="0"/>
                        </a:rPr>
                        <a:t>   Expliquer les mots qui font obstacle</a:t>
                      </a:r>
                    </a:p>
                    <a:p>
                      <a:r>
                        <a:rPr lang="fr-FR" sz="1100" u="sng" kern="1200" dirty="0">
                          <a:solidFill>
                            <a:schemeClr val="dk1"/>
                          </a:solidFill>
                          <a:effectLst/>
                          <a:latin typeface="Arial" panose="020B0604020202020204" pitchFamily="34" charset="0"/>
                          <a:ea typeface="+mn-ea"/>
                          <a:cs typeface="Arial" panose="020B0604020202020204" pitchFamily="34" charset="0"/>
                        </a:rPr>
                        <a:t>+ point de vigilance</a:t>
                      </a:r>
                      <a:r>
                        <a:rPr lang="fr-FR" sz="1100" kern="1200" dirty="0">
                          <a:solidFill>
                            <a:schemeClr val="dk1"/>
                          </a:solidFill>
                          <a:effectLst/>
                          <a:latin typeface="Arial" panose="020B0604020202020204" pitchFamily="34" charset="0"/>
                          <a:ea typeface="+mn-ea"/>
                          <a:cs typeface="Arial" panose="020B0604020202020204" pitchFamily="34" charset="0"/>
                        </a:rPr>
                        <a:t> : s’assurer de la compréhension de l’énoncé mais attention à ne pas court-circuiter la recherche.</a:t>
                      </a:r>
                      <a:r>
                        <a:rPr lang="fr-FR" sz="1100" b="1" kern="1200" dirty="0">
                          <a:solidFill>
                            <a:schemeClr val="dk1"/>
                          </a:solidFill>
                          <a:effectLst/>
                          <a:latin typeface="Arial" panose="020B0604020202020204" pitchFamily="34" charset="0"/>
                          <a:ea typeface="+mn-ea"/>
                          <a:cs typeface="Arial" panose="020B0604020202020204" pitchFamily="34" charset="0"/>
                        </a:rPr>
                        <a:t> </a:t>
                      </a:r>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kern="1200" dirty="0">
                          <a:solidFill>
                            <a:schemeClr val="dk1"/>
                          </a:solidFill>
                          <a:effectLst/>
                          <a:latin typeface="Arial" panose="020B0604020202020204" pitchFamily="34" charset="0"/>
                          <a:ea typeface="+mn-ea"/>
                          <a:cs typeface="Arial" panose="020B0604020202020204" pitchFamily="34" charset="0"/>
                        </a:rPr>
                        <a:t> </a:t>
                      </a:r>
                    </a:p>
                    <a:p>
                      <a:r>
                        <a:rPr lang="fr-FR" sz="1100" b="1" kern="1200" dirty="0">
                          <a:solidFill>
                            <a:schemeClr val="dk1"/>
                          </a:solidFill>
                          <a:effectLst/>
                          <a:latin typeface="Arial" panose="020B0604020202020204" pitchFamily="34" charset="0"/>
                          <a:ea typeface="+mn-ea"/>
                          <a:cs typeface="Arial" panose="020B0604020202020204" pitchFamily="34" charset="0"/>
                        </a:rPr>
                        <a:t>- Vérifier la compréhension</a:t>
                      </a:r>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kern="1200" dirty="0">
                          <a:solidFill>
                            <a:schemeClr val="dk1"/>
                          </a:solidFill>
                          <a:effectLst/>
                          <a:latin typeface="Arial" panose="020B0604020202020204" pitchFamily="34" charset="0"/>
                          <a:ea typeface="+mn-ea"/>
                          <a:cs typeface="Arial" panose="020B0604020202020204" pitchFamily="34" charset="0"/>
                        </a:rPr>
                        <a:t>   Faire reformuler ; Raconter la situation avec / sans nombres.</a:t>
                      </a:r>
                    </a:p>
                    <a:p>
                      <a:r>
                        <a:rPr lang="fr-FR"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kern="1200" dirty="0">
                          <a:solidFill>
                            <a:schemeClr val="dk1"/>
                          </a:solidFill>
                          <a:effectLst/>
                          <a:latin typeface="Arial" panose="020B0604020202020204" pitchFamily="34" charset="0"/>
                          <a:ea typeface="+mn-ea"/>
                          <a:cs typeface="Arial" panose="020B0604020202020204" pitchFamily="34" charset="0"/>
                        </a:rPr>
                        <a:t>- Représenter de différentes façons au choix de l’élève</a:t>
                      </a:r>
                      <a:r>
                        <a:rPr lang="fr-FR" sz="1100" kern="1200" dirty="0">
                          <a:solidFill>
                            <a:schemeClr val="dk1"/>
                          </a:solidFill>
                          <a:effectLst/>
                          <a:latin typeface="Arial" panose="020B0604020202020204" pitchFamily="34" charset="0"/>
                          <a:ea typeface="+mn-ea"/>
                          <a:cs typeface="Arial" panose="020B0604020202020204" pitchFamily="34" charset="0"/>
                        </a:rPr>
                        <a:t> : dessiner, schématiser, mettre en scène, vidéo, mime…Choisir parmi des représentations. Apprendre à passer d’une représentation à une autre à vers l’abstraction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effectLst/>
                          <a:latin typeface="Arial" panose="020B0604020202020204" pitchFamily="34" charset="0"/>
                          <a:ea typeface="+mn-ea"/>
                          <a:cs typeface="Arial" panose="020B0604020202020204" pitchFamily="34" charset="0"/>
                        </a:rPr>
                        <a:t> </a:t>
                      </a:r>
                      <a:r>
                        <a:rPr lang="fr-FR" sz="110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a:t>
                      </a:r>
                      <a:r>
                        <a:rPr lang="fr-FR" sz="1100" i="1" u="sng" kern="1200" dirty="0">
                          <a:solidFill>
                            <a:schemeClr val="dk1"/>
                          </a:solidFill>
                          <a:effectLst/>
                          <a:latin typeface="+mn-lt"/>
                          <a:ea typeface="+mn-ea"/>
                          <a:cs typeface="+mn-cs"/>
                        </a:rPr>
                        <a:t>Vidéo utilisation du mime </a:t>
                      </a:r>
                      <a:r>
                        <a:rPr lang="fr-FR" sz="1100" i="1" kern="1200" dirty="0">
                          <a:solidFill>
                            <a:schemeClr val="dk1"/>
                          </a:solidFill>
                          <a:effectLst/>
                          <a:latin typeface="+mn-lt"/>
                          <a:ea typeface="+mn-ea"/>
                          <a:cs typeface="+mn-cs"/>
                        </a:rPr>
                        <a:t>:</a:t>
                      </a:r>
                      <a:r>
                        <a:rPr lang="fr-FR" sz="1100" kern="1200" dirty="0">
                          <a:solidFill>
                            <a:schemeClr val="dk1"/>
                          </a:solidFill>
                          <a:effectLst/>
                          <a:latin typeface="+mn-lt"/>
                          <a:ea typeface="+mn-ea"/>
                          <a:cs typeface="+mn-cs"/>
                        </a:rPr>
                        <a:t> </a:t>
                      </a:r>
                      <a:r>
                        <a:rPr lang="fr-FR" sz="1100" u="none" strike="noStrike" kern="1200" dirty="0">
                          <a:solidFill>
                            <a:schemeClr val="dk1"/>
                          </a:solidFill>
                          <a:effectLst/>
                          <a:latin typeface="+mn-lt"/>
                          <a:ea typeface="+mn-ea"/>
                          <a:cs typeface="+mn-cs"/>
                          <a:hlinkClick r:id="rId2"/>
                        </a:rPr>
                        <a:t>http://maths.dsden80.ac-amiens.fr/058-05-un-dispositif-materiel-des-exemples-de-procedures</a:t>
                      </a:r>
                      <a:r>
                        <a:rPr lang="fr-FR" sz="1800" u="none" strike="noStrike" kern="1200" dirty="0">
                          <a:solidFill>
                            <a:schemeClr val="dk1"/>
                          </a:solidFill>
                          <a:effectLst/>
                          <a:latin typeface="+mn-lt"/>
                          <a:ea typeface="+mn-ea"/>
                          <a:cs typeface="+mn-cs"/>
                          <a:hlinkClick r:id="rId2"/>
                        </a:rPr>
                        <a:t>.html</a:t>
                      </a:r>
                      <a:endParaRPr lang="fr-FR" sz="1100" kern="1200" dirty="0">
                        <a:solidFill>
                          <a:schemeClr val="dk1"/>
                        </a:solidFill>
                        <a:effectLst/>
                        <a:latin typeface="Arial" panose="020B0604020202020204" pitchFamily="34" charset="0"/>
                        <a:ea typeface="+mn-ea"/>
                        <a:cs typeface="Arial" panose="020B0604020202020204" pitchFamily="34" charset="0"/>
                      </a:endParaRPr>
                    </a:p>
                    <a:p>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b="1" kern="1200" dirty="0">
                          <a:solidFill>
                            <a:schemeClr val="dk1"/>
                          </a:solidFill>
                          <a:effectLst/>
                          <a:latin typeface="Arial" panose="020B0604020202020204" pitchFamily="34" charset="0"/>
                          <a:ea typeface="+mn-ea"/>
                          <a:cs typeface="Arial" panose="020B0604020202020204" pitchFamily="34" charset="0"/>
                        </a:rPr>
                        <a:t>- Matérialiser la situation</a:t>
                      </a:r>
                      <a:endParaRPr lang="fr-FR" sz="1100" kern="1200" dirty="0">
                        <a:solidFill>
                          <a:schemeClr val="dk1"/>
                        </a:solidFill>
                        <a:effectLst/>
                        <a:latin typeface="Arial" panose="020B0604020202020204" pitchFamily="34" charset="0"/>
                        <a:ea typeface="+mn-ea"/>
                        <a:cs typeface="Arial" panose="020B0604020202020204" pitchFamily="34" charset="0"/>
                      </a:endParaRPr>
                    </a:p>
                    <a:p>
                      <a:r>
                        <a:rPr lang="fr-FR" sz="1100" kern="1200" dirty="0">
                          <a:solidFill>
                            <a:schemeClr val="dk1"/>
                          </a:solidFill>
                          <a:effectLst/>
                          <a:latin typeface="Arial" panose="020B0604020202020204" pitchFamily="34" charset="0"/>
                          <a:ea typeface="+mn-ea"/>
                          <a:cs typeface="Arial" panose="020B0604020202020204" pitchFamily="34" charset="0"/>
                        </a:rPr>
                        <a:t>   Manipuler pour comprendre</a:t>
                      </a:r>
                    </a:p>
                    <a:p>
                      <a:r>
                        <a:rPr lang="fr-FR" sz="1100" kern="1200" dirty="0">
                          <a:solidFill>
                            <a:schemeClr val="dk1"/>
                          </a:solidFill>
                          <a:effectLst/>
                          <a:latin typeface="Arial" panose="020B0604020202020204" pitchFamily="34" charset="0"/>
                          <a:ea typeface="+mn-ea"/>
                          <a:cs typeface="Arial" panose="020B0604020202020204" pitchFamily="34" charset="0"/>
                        </a:rPr>
                        <a:t>   Matériel : cubes emboîtables sécables, frise numérique, tableau des nombres, base dix, </a:t>
                      </a:r>
                      <a:r>
                        <a:rPr lang="fr-FR" sz="1100" kern="1200" dirty="0" err="1">
                          <a:solidFill>
                            <a:schemeClr val="dk1"/>
                          </a:solidFill>
                          <a:effectLst/>
                          <a:latin typeface="Arial" panose="020B0604020202020204" pitchFamily="34" charset="0"/>
                          <a:ea typeface="+mn-ea"/>
                          <a:cs typeface="Arial" panose="020B0604020202020204" pitchFamily="34" charset="0"/>
                        </a:rPr>
                        <a:t>Cuisenaire</a:t>
                      </a:r>
                      <a:r>
                        <a:rPr lang="fr-FR" sz="1100" kern="1200" dirty="0">
                          <a:solidFill>
                            <a:schemeClr val="dk1"/>
                          </a:solidFill>
                          <a:effectLst/>
                          <a:latin typeface="Arial" panose="020B0604020202020204" pitchFamily="34" charset="0"/>
                          <a:ea typeface="+mn-ea"/>
                          <a:cs typeface="Arial" panose="020B0604020202020204" pitchFamily="34" charset="0"/>
                        </a:rPr>
                        <a:t>, billets, pièces, jetons, bouchons…</a:t>
                      </a:r>
                    </a:p>
                    <a:p>
                      <a:r>
                        <a:rPr lang="fr-FR" sz="1100" u="sng" kern="1200" dirty="0">
                          <a:solidFill>
                            <a:schemeClr val="dk1"/>
                          </a:solidFill>
                          <a:effectLst/>
                          <a:latin typeface="Arial" panose="020B0604020202020204" pitchFamily="34" charset="0"/>
                          <a:ea typeface="+mn-ea"/>
                          <a:cs typeface="Arial" panose="020B0604020202020204" pitchFamily="34" charset="0"/>
                        </a:rPr>
                        <a:t>+ point de vigilance</a:t>
                      </a:r>
                      <a:r>
                        <a:rPr lang="fr-FR" sz="1100" kern="1200" dirty="0">
                          <a:solidFill>
                            <a:schemeClr val="dk1"/>
                          </a:solidFill>
                          <a:effectLst/>
                          <a:latin typeface="Arial" panose="020B0604020202020204" pitchFamily="34" charset="0"/>
                          <a:ea typeface="+mn-ea"/>
                          <a:cs typeface="Arial" panose="020B0604020202020204" pitchFamily="34" charset="0"/>
                        </a:rPr>
                        <a:t> : sur la manipulation (nécessaire phase d’appropriation du matériel, nécessité de bloquer la manipulation pour rentrer dans l’activité mathématique…).</a:t>
                      </a:r>
                    </a:p>
                    <a:p>
                      <a:r>
                        <a:rPr lang="fr-FR" sz="1100" kern="1200" dirty="0">
                          <a:solidFill>
                            <a:schemeClr val="dk1"/>
                          </a:solidFill>
                          <a:effectLst/>
                          <a:latin typeface="Arial" panose="020B0604020202020204" pitchFamily="34" charset="0"/>
                          <a:ea typeface="+mn-ea"/>
                          <a:cs typeface="Arial" panose="020B0604020202020204" pitchFamily="34" charset="0"/>
                        </a:rPr>
                        <a:t> </a:t>
                      </a:r>
                    </a:p>
                    <a:p>
                      <a:r>
                        <a:rPr lang="fr-FR" sz="1100" kern="1200" dirty="0">
                          <a:solidFill>
                            <a:schemeClr val="dk1"/>
                          </a:solidFill>
                          <a:effectLst/>
                          <a:latin typeface="Arial" panose="020B0604020202020204" pitchFamily="34" charset="0"/>
                          <a:ea typeface="+mn-ea"/>
                          <a:cs typeface="Arial" panose="020B0604020202020204" pitchFamily="34" charset="0"/>
                        </a:rPr>
                        <a:t>- Reconstituer l’ordre chronologique sur l’axe du temps (Au début… Puis… À la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654924"/>
                  </a:ext>
                </a:extLst>
              </a:tr>
            </a:tbl>
          </a:graphicData>
        </a:graphic>
      </p:graphicFrame>
    </p:spTree>
    <p:extLst>
      <p:ext uri="{BB962C8B-B14F-4D97-AF65-F5344CB8AC3E}">
        <p14:creationId xmlns:p14="http://schemas.microsoft.com/office/powerpoint/2010/main" val="358571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FA4E8-9A98-7363-62AC-5A5CD885B316}"/>
              </a:ext>
            </a:extLst>
          </p:cNvPr>
          <p:cNvSpPr>
            <a:spLocks noGrp="1"/>
          </p:cNvSpPr>
          <p:nvPr>
            <p:ph type="title"/>
          </p:nvPr>
        </p:nvSpPr>
        <p:spPr>
          <a:xfrm>
            <a:off x="838200" y="365126"/>
            <a:ext cx="10515600" cy="970616"/>
          </a:xfrm>
          <a:solidFill>
            <a:srgbClr val="FFCCCC"/>
          </a:solidFill>
        </p:spPr>
        <p:txBody>
          <a:bodyPr>
            <a:normAutofit/>
          </a:bodyPr>
          <a:lstStyle/>
          <a:p>
            <a:pPr algn="ctr"/>
            <a:r>
              <a:rPr lang="fr-FR" sz="4000" dirty="0">
                <a:effectLst/>
                <a:latin typeface="+mn-lt"/>
                <a:ea typeface="Calibri" panose="020F0502020204030204" pitchFamily="34" charset="0"/>
              </a:rPr>
              <a:t>Démarche</a:t>
            </a:r>
            <a:endParaRPr lang="fr-FR" sz="4000" dirty="0">
              <a:latin typeface="+mn-lt"/>
            </a:endParaRPr>
          </a:p>
        </p:txBody>
      </p:sp>
      <p:graphicFrame>
        <p:nvGraphicFramePr>
          <p:cNvPr id="3" name="Tableau 2">
            <a:extLst>
              <a:ext uri="{FF2B5EF4-FFF2-40B4-BE49-F238E27FC236}">
                <a16:creationId xmlns:a16="http://schemas.microsoft.com/office/drawing/2014/main" id="{12527C9D-2367-8202-EE57-A1916660519F}"/>
              </a:ext>
            </a:extLst>
          </p:cNvPr>
          <p:cNvGraphicFramePr>
            <a:graphicFrameLocks noGrp="1"/>
          </p:cNvGraphicFramePr>
          <p:nvPr>
            <p:extLst>
              <p:ext uri="{D42A27DB-BD31-4B8C-83A1-F6EECF244321}">
                <p14:modId xmlns:p14="http://schemas.microsoft.com/office/powerpoint/2010/main" val="2924072758"/>
              </p:ext>
            </p:extLst>
          </p:nvPr>
        </p:nvGraphicFramePr>
        <p:xfrm>
          <a:off x="838200" y="1825626"/>
          <a:ext cx="10623176" cy="2838303"/>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654213448"/>
                    </a:ext>
                  </a:extLst>
                </a:gridCol>
                <a:gridCol w="6425234">
                  <a:extLst>
                    <a:ext uri="{9D8B030D-6E8A-4147-A177-3AD203B41FA5}">
                      <a16:colId xmlns:a16="http://schemas.microsoft.com/office/drawing/2014/main" val="2895857619"/>
                    </a:ext>
                  </a:extLst>
                </a:gridCol>
              </a:tblGrid>
              <a:tr h="255903">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085321399"/>
                  </a:ext>
                </a:extLst>
              </a:tr>
              <a:tr h="2472543">
                <a:tc>
                  <a:txBody>
                    <a:bodyPr/>
                    <a:lstStyle/>
                    <a:p>
                      <a:r>
                        <a:rPr lang="fr-FR" sz="1800" kern="1200" dirty="0">
                          <a:solidFill>
                            <a:schemeClr val="dk1"/>
                          </a:solidFill>
                          <a:effectLst/>
                          <a:latin typeface="+mn-lt"/>
                          <a:ea typeface="+mn-ea"/>
                          <a:cs typeface="+mn-cs"/>
                        </a:rPr>
                        <a:t>- « Blocage » : aucun engagement, par manque de repères et de stratégies à mobiliser / Précipitation.</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Non réponse à la question initiale</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Difficulté de décentration (métacognition)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1" kern="1200" dirty="0">
                          <a:solidFill>
                            <a:schemeClr val="dk1"/>
                          </a:solidFill>
                          <a:effectLst/>
                          <a:latin typeface="+mn-lt"/>
                          <a:ea typeface="+mn-ea"/>
                          <a:cs typeface="+mn-cs"/>
                          <a:hlinkClick r:id="rId2" action="ppaction://hlinksldjump"/>
                        </a:rPr>
                        <a:t>Vers une démarche structurée </a:t>
                      </a:r>
                      <a:r>
                        <a:rPr lang="fr-FR" sz="1800" b="1" kern="1200" dirty="0">
                          <a:solidFill>
                            <a:schemeClr val="dk1"/>
                          </a:solidFill>
                          <a:effectLst/>
                          <a:latin typeface="+mn-lt"/>
                          <a:ea typeface="+mn-ea"/>
                          <a:cs typeface="+mn-cs"/>
                        </a:rPr>
                        <a:t>: (clic)</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Les quatre étapes proposées par le guide CM : comprendre (voir entrée n°2), modéliser, calculer et répondre.</a:t>
                      </a:r>
                    </a:p>
                    <a:p>
                      <a:r>
                        <a:rPr lang="fr-FR" sz="1800" b="1" kern="1200" dirty="0">
                          <a:solidFill>
                            <a:schemeClr val="dk1"/>
                          </a:solidFill>
                          <a:effectLst/>
                          <a:latin typeface="+mn-lt"/>
                          <a:ea typeface="+mn-ea"/>
                          <a:cs typeface="+mn-cs"/>
                        </a:rPr>
                        <a:t> </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Dialogue pédagogique.</a:t>
                      </a:r>
                    </a:p>
                    <a:p>
                      <a:r>
                        <a:rPr lang="fr-FR" sz="1800" b="1" kern="1200" dirty="0">
                          <a:solidFill>
                            <a:schemeClr val="dk1"/>
                          </a:solidFill>
                          <a:effectLst/>
                          <a:latin typeface="+mn-lt"/>
                          <a:ea typeface="+mn-ea"/>
                          <a:cs typeface="+mn-cs"/>
                        </a:rPr>
                        <a:t> </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Mise en place d’une progression (de problèmes simples et identiques à d’autres plus complexes…)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521966"/>
                  </a:ext>
                </a:extLst>
              </a:tr>
            </a:tbl>
          </a:graphicData>
        </a:graphic>
      </p:graphicFrame>
      <p:sp>
        <p:nvSpPr>
          <p:cNvPr id="5" name="ZoneTexte 4">
            <a:extLst>
              <a:ext uri="{FF2B5EF4-FFF2-40B4-BE49-F238E27FC236}">
                <a16:creationId xmlns:a16="http://schemas.microsoft.com/office/drawing/2014/main" id="{55105C64-6F7A-33D3-7E2F-9A9C7CF27AF0}"/>
              </a:ext>
            </a:extLst>
          </p:cNvPr>
          <p:cNvSpPr txBox="1"/>
          <p:nvPr/>
        </p:nvSpPr>
        <p:spPr>
          <a:xfrm>
            <a:off x="880782" y="5015546"/>
            <a:ext cx="10538012" cy="1754326"/>
          </a:xfrm>
          <a:prstGeom prst="rect">
            <a:avLst/>
          </a:prstGeom>
          <a:noFill/>
        </p:spPr>
        <p:txBody>
          <a:bodyPr wrap="square">
            <a:spAutoFit/>
          </a:bodyPr>
          <a:lstStyle/>
          <a:p>
            <a:r>
              <a:rPr lang="fr-FR" dirty="0"/>
              <a:t>Ressources : clic sur les liens pour accéder aux ressources</a:t>
            </a:r>
          </a:p>
          <a:p>
            <a:endParaRPr lang="fr-FR" dirty="0"/>
          </a:p>
          <a:p>
            <a:pPr marL="285750" indent="-285750">
              <a:buFont typeface="Arial" panose="020B0604020202020204" pitchFamily="34" charset="0"/>
              <a:buChar char="•"/>
            </a:pPr>
            <a:r>
              <a:rPr lang="fr-FR" dirty="0"/>
              <a:t> </a:t>
            </a:r>
            <a:r>
              <a:rPr lang="fr-FR" u="sng" dirty="0">
                <a:solidFill>
                  <a:srgbClr val="0070C0"/>
                </a:solidFill>
              </a:rPr>
              <a:t>S</a:t>
            </a:r>
            <a:r>
              <a:rPr lang="fr-FR" dirty="0">
                <a:hlinkClick r:id="rId3"/>
              </a:rPr>
              <a:t>ynthèse du guide CM </a:t>
            </a:r>
            <a:r>
              <a:rPr lang="fr-FR" dirty="0"/>
              <a:t>sur la page du site de l’IA49, onglet « ressources », puis chapitre 2</a:t>
            </a:r>
          </a:p>
          <a:p>
            <a:pPr marL="285750" indent="-285750">
              <a:buFont typeface="Arial" panose="020B0604020202020204" pitchFamily="34" charset="0"/>
              <a:buChar char="•"/>
            </a:pPr>
            <a:r>
              <a:rPr lang="fr-FR" dirty="0">
                <a:hlinkClick r:id="rId4" action="ppaction://hlinksldjump"/>
              </a:rPr>
              <a:t>Exemple d’une résolution de problème complexe en CM2</a:t>
            </a:r>
            <a:endParaRPr lang="fr-FR" dirty="0"/>
          </a:p>
          <a:p>
            <a:pPr marL="285750" indent="-285750">
              <a:buFont typeface="Arial" panose="020B0604020202020204" pitchFamily="34" charset="0"/>
              <a:buChar char="•"/>
            </a:pPr>
            <a:r>
              <a:rPr lang="fr-FR" dirty="0">
                <a:hlinkClick r:id="rId5" action="ppaction://hlinksldjump"/>
              </a:rPr>
              <a:t>Exemple pour un problème ouvert en CM</a:t>
            </a:r>
            <a:endParaRPr lang="fr-FR" dirty="0"/>
          </a:p>
          <a:p>
            <a:endParaRPr lang="fr-FR" dirty="0"/>
          </a:p>
        </p:txBody>
      </p:sp>
    </p:spTree>
    <p:extLst>
      <p:ext uri="{BB962C8B-B14F-4D97-AF65-F5344CB8AC3E}">
        <p14:creationId xmlns:p14="http://schemas.microsoft.com/office/powerpoint/2010/main" val="152480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5262102-AC9E-3585-A3C8-7EE670C7904D}"/>
              </a:ext>
            </a:extLst>
          </p:cNvPr>
          <p:cNvPicPr>
            <a:picLocks noChangeAspect="1"/>
          </p:cNvPicPr>
          <p:nvPr/>
        </p:nvPicPr>
        <p:blipFill>
          <a:blip r:embed="rId2"/>
          <a:stretch>
            <a:fillRect/>
          </a:stretch>
        </p:blipFill>
        <p:spPr>
          <a:xfrm>
            <a:off x="602016" y="458643"/>
            <a:ext cx="10987967" cy="5940713"/>
          </a:xfrm>
          <a:prstGeom prst="rect">
            <a:avLst/>
          </a:prstGeom>
        </p:spPr>
      </p:pic>
    </p:spTree>
    <p:extLst>
      <p:ext uri="{BB962C8B-B14F-4D97-AF65-F5344CB8AC3E}">
        <p14:creationId xmlns:p14="http://schemas.microsoft.com/office/powerpoint/2010/main" val="86023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D4B12DF-A25B-4E4B-3CA8-015B35F2D8B0}"/>
              </a:ext>
            </a:extLst>
          </p:cNvPr>
          <p:cNvSpPr>
            <a:spLocks noChangeArrowheads="1"/>
          </p:cNvSpPr>
          <p:nvPr/>
        </p:nvSpPr>
        <p:spPr bwMode="auto">
          <a:xfrm>
            <a:off x="345141" y="5916730"/>
            <a:ext cx="10914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Parcours magistère en inscription libre : </a:t>
            </a:r>
            <a:r>
              <a:rPr kumimoji="0" lang="fr-FR" altLang="fr-FR"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https://magistere.education.fr/reseau-canope/course/view.php?id=937</a:t>
            </a:r>
            <a:endParaRPr kumimoji="0" lang="fr-FR" altLang="fr-F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EDEA54D-1D79-D53D-659E-2AE796B51C73}"/>
              </a:ext>
            </a:extLst>
          </p:cNvPr>
          <p:cNvSpPr txBox="1"/>
          <p:nvPr/>
        </p:nvSpPr>
        <p:spPr>
          <a:xfrm>
            <a:off x="345141" y="519953"/>
            <a:ext cx="11344835" cy="3650038"/>
          </a:xfrm>
          <a:prstGeom prst="rect">
            <a:avLst/>
          </a:prstGeom>
          <a:noFill/>
        </p:spPr>
        <p:txBody>
          <a:bodyPr wrap="square" rtlCol="0">
            <a:spAutoFit/>
          </a:bodyPr>
          <a:lstStyle/>
          <a:p>
            <a:pPr lvl="0">
              <a:lnSpc>
                <a:spcPct val="107000"/>
              </a:lnSpc>
              <a:spcAft>
                <a:spcPts val="800"/>
              </a:spcAft>
            </a:pPr>
            <a:r>
              <a:rPr lang="fr-FR" sz="18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Résolution d’un problème complexe en CM2 (une séance d’apprentissage structurée en résolution de problèmes)</a:t>
            </a:r>
          </a:p>
          <a:p>
            <a:pPr lvl="0">
              <a:lnSpc>
                <a:spcPct val="107000"/>
              </a:lnSpc>
              <a:spcAft>
                <a:spcPts val="800"/>
              </a:spcAft>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Temps 1 : présentation du problème, compréhension de l’énoncé.</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Temps 2 : appropriation individuelle.</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Temps 3 : résolution en binômes.</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Temps 4 : mise en commun, ouverture à la diversité des stratégies de résolution (</a:t>
            </a:r>
            <a:r>
              <a:rPr lang="fr-F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mise en commun anticipée et préparée par l’enseignant pour pouvoir structurer ensuite).</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Temps 5 : institutionnalisation des différentes procédures dégagées, organisation des résultats pour un écrit.</a:t>
            </a:r>
            <a:endParaRPr lang="fr-FR"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106" name="Picture 10">
            <a:extLst>
              <a:ext uri="{FF2B5EF4-FFF2-40B4-BE49-F238E27FC236}">
                <a16:creationId xmlns:a16="http://schemas.microsoft.com/office/drawing/2014/main" id="{66837973-A933-40AE-6FDF-FB7EE263E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903" y="4169991"/>
            <a:ext cx="2471738" cy="138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04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E2ED20-F94F-D1A5-F2CE-C6A6C6E5A25D}"/>
              </a:ext>
            </a:extLst>
          </p:cNvPr>
          <p:cNvSpPr txBox="1"/>
          <p:nvPr/>
        </p:nvSpPr>
        <p:spPr>
          <a:xfrm>
            <a:off x="367553" y="484094"/>
            <a:ext cx="11232776" cy="959943"/>
          </a:xfrm>
          <a:prstGeom prst="rect">
            <a:avLst/>
          </a:prstGeom>
          <a:noFill/>
        </p:spPr>
        <p:txBody>
          <a:bodyPr wrap="square" rtlCol="0">
            <a:spAutoFit/>
          </a:bodyPr>
          <a:lstStyle/>
          <a:p>
            <a:pPr lvl="0" algn="just">
              <a:lnSpc>
                <a:spcPct val="107000"/>
              </a:lnSpc>
              <a:spcAft>
                <a:spcPts val="800"/>
              </a:spcAft>
            </a:pPr>
            <a:r>
              <a:rPr lang="fr-FR" sz="18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Vidéo résoudre un problème ouvert en  CM</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Observer une démarche de résolution de problèmes ; analyser les gestes professionnels qui engagent et soutiennent les élèves ; observer le dispositif mis en œuvre par l’enseignante pour les élèves en difficulté sans pour autant court-circuiter la recherche.</a:t>
            </a:r>
            <a:endParaRPr lang="fr-FR"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A81E16CD-2DB0-6060-01BC-BF2DD41B0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245" y="1924956"/>
            <a:ext cx="4579937" cy="2108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C39C3183-D7D4-467B-CE17-72E5A4E381FA}"/>
              </a:ext>
            </a:extLst>
          </p:cNvPr>
          <p:cNvSpPr txBox="1"/>
          <p:nvPr/>
        </p:nvSpPr>
        <p:spPr>
          <a:xfrm>
            <a:off x="905435" y="4670612"/>
            <a:ext cx="10416989" cy="646331"/>
          </a:xfrm>
          <a:prstGeom prst="rect">
            <a:avLst/>
          </a:prstGeom>
          <a:noFill/>
        </p:spPr>
        <p:txBody>
          <a:bodyPr wrap="square" rtlCol="0">
            <a:spAutoFit/>
          </a:bodyPr>
          <a:lstStyle/>
          <a:p>
            <a:r>
              <a:rPr lang="fr-FR" sz="1800" u="none" strike="noStrike" dirty="0">
                <a:solidFill>
                  <a:srgbClr val="0563C1"/>
                </a:solidFill>
                <a:effectLst/>
                <a:latin typeface="Calibri" panose="020F0502020204030204" pitchFamily="34" charset="0"/>
                <a:ea typeface="Calibri" panose="020F0502020204030204" pitchFamily="34" charset="0"/>
                <a:hlinkClick r:id="rId3"/>
              </a:rPr>
              <a:t>https://www.dailymotion.com/video/x59tzm0</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43194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284D1-3159-218C-B551-B5EA5175E1AB}"/>
              </a:ext>
            </a:extLst>
          </p:cNvPr>
          <p:cNvSpPr>
            <a:spLocks noGrp="1"/>
          </p:cNvSpPr>
          <p:nvPr>
            <p:ph type="title"/>
          </p:nvPr>
        </p:nvSpPr>
        <p:spPr>
          <a:xfrm>
            <a:off x="640976" y="365125"/>
            <a:ext cx="10623176" cy="827181"/>
          </a:xfrm>
          <a:solidFill>
            <a:srgbClr val="FFCCCC"/>
          </a:solidFill>
        </p:spPr>
        <p:txBody>
          <a:bodyPr>
            <a:normAutofit/>
          </a:bodyPr>
          <a:lstStyle/>
          <a:p>
            <a:pPr algn="ctr"/>
            <a:r>
              <a:rPr lang="fr-FR" sz="4000" dirty="0">
                <a:effectLst/>
                <a:latin typeface="+mn-lt"/>
                <a:ea typeface="Calibri" panose="020F0502020204030204" pitchFamily="34" charset="0"/>
              </a:rPr>
              <a:t>Modéliser</a:t>
            </a:r>
            <a:endParaRPr lang="fr-FR" sz="4000" dirty="0">
              <a:latin typeface="+mn-lt"/>
            </a:endParaRPr>
          </a:p>
        </p:txBody>
      </p:sp>
      <p:graphicFrame>
        <p:nvGraphicFramePr>
          <p:cNvPr id="3" name="Tableau 2">
            <a:extLst>
              <a:ext uri="{FF2B5EF4-FFF2-40B4-BE49-F238E27FC236}">
                <a16:creationId xmlns:a16="http://schemas.microsoft.com/office/drawing/2014/main" id="{B66898FE-49C3-540A-5A99-245C3BE72D04}"/>
              </a:ext>
            </a:extLst>
          </p:cNvPr>
          <p:cNvGraphicFramePr>
            <a:graphicFrameLocks noGrp="1"/>
          </p:cNvGraphicFramePr>
          <p:nvPr>
            <p:extLst>
              <p:ext uri="{D42A27DB-BD31-4B8C-83A1-F6EECF244321}">
                <p14:modId xmlns:p14="http://schemas.microsoft.com/office/powerpoint/2010/main" val="408669557"/>
              </p:ext>
            </p:extLst>
          </p:nvPr>
        </p:nvGraphicFramePr>
        <p:xfrm>
          <a:off x="640976" y="1555115"/>
          <a:ext cx="10623176" cy="4937760"/>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3303575621"/>
                    </a:ext>
                  </a:extLst>
                </a:gridCol>
                <a:gridCol w="6425234">
                  <a:extLst>
                    <a:ext uri="{9D8B030D-6E8A-4147-A177-3AD203B41FA5}">
                      <a16:colId xmlns:a16="http://schemas.microsoft.com/office/drawing/2014/main" val="3826211220"/>
                    </a:ext>
                  </a:extLst>
                </a:gridCol>
              </a:tblGrid>
              <a:tr h="255903">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202061801"/>
                  </a:ext>
                </a:extLst>
              </a:tr>
              <a:tr h="2472543">
                <a:tc>
                  <a:txBody>
                    <a:bodyPr/>
                    <a:lstStyle/>
                    <a:p>
                      <a:r>
                        <a:rPr lang="fr-FR" sz="1600" kern="1200" dirty="0">
                          <a:solidFill>
                            <a:schemeClr val="dk1"/>
                          </a:solidFill>
                          <a:effectLst/>
                          <a:latin typeface="+mn-lt"/>
                          <a:ea typeface="+mn-ea"/>
                          <a:cs typeface="+mn-cs"/>
                        </a:rPr>
                        <a:t>- Identifier le modèle mathématique.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kern="1200" dirty="0">
                          <a:solidFill>
                            <a:schemeClr val="dk1"/>
                          </a:solidFill>
                          <a:effectLst/>
                          <a:latin typeface="+mn-lt"/>
                          <a:ea typeface="+mn-ea"/>
                          <a:cs typeface="+mn-cs"/>
                        </a:rPr>
                        <a:t>-  </a:t>
                      </a:r>
                      <a:r>
                        <a:rPr lang="fr-FR" sz="1400" b="1" kern="1200" dirty="0">
                          <a:solidFill>
                            <a:schemeClr val="dk1"/>
                          </a:solidFill>
                          <a:effectLst/>
                          <a:latin typeface="+mn-lt"/>
                          <a:ea typeface="+mn-ea"/>
                          <a:cs typeface="+mn-cs"/>
                        </a:rPr>
                        <a:t>Travail sur le sens des opérations</a:t>
                      </a:r>
                      <a:r>
                        <a:rPr lang="fr-FR" sz="1400" kern="1200" dirty="0">
                          <a:solidFill>
                            <a:schemeClr val="dk1"/>
                          </a:solidFill>
                          <a:effectLst/>
                          <a:latin typeface="+mn-lt"/>
                          <a:ea typeface="+mn-ea"/>
                          <a:cs typeface="+mn-cs"/>
                        </a:rPr>
                        <a:t> (soustraire ce n’est pas forcément « enlever » ce peut être aussi un écart, une recherche de complément / multiplier ne peut se réduire à l’addition itérée, diviser c’est partager, mais aussi faire des groupements …).</a:t>
                      </a:r>
                    </a:p>
                    <a:p>
                      <a:r>
                        <a:rPr lang="fr-FR" sz="1400" b="1" kern="1200" dirty="0">
                          <a:solidFill>
                            <a:schemeClr val="dk1"/>
                          </a:solidFill>
                          <a:effectLst/>
                          <a:latin typeface="+mn-lt"/>
                          <a:ea typeface="+mn-ea"/>
                          <a:cs typeface="+mn-cs"/>
                        </a:rPr>
                        <a:t> </a:t>
                      </a:r>
                      <a:endParaRPr lang="fr-FR" sz="1400" kern="1200" dirty="0">
                        <a:solidFill>
                          <a:schemeClr val="dk1"/>
                        </a:solidFill>
                        <a:effectLst/>
                        <a:latin typeface="+mn-lt"/>
                        <a:ea typeface="+mn-ea"/>
                        <a:cs typeface="+mn-cs"/>
                      </a:endParaRPr>
                    </a:p>
                    <a:p>
                      <a:r>
                        <a:rPr lang="fr-FR" sz="1400" kern="1200" dirty="0">
                          <a:solidFill>
                            <a:schemeClr val="dk1"/>
                          </a:solidFill>
                          <a:effectLst/>
                          <a:latin typeface="+mn-lt"/>
                          <a:ea typeface="+mn-ea"/>
                          <a:cs typeface="+mn-cs"/>
                        </a:rPr>
                        <a:t>- </a:t>
                      </a:r>
                      <a:r>
                        <a:rPr lang="fr-FR" sz="1400" b="1" kern="1200" dirty="0">
                          <a:solidFill>
                            <a:schemeClr val="dk1"/>
                          </a:solidFill>
                          <a:effectLst/>
                          <a:latin typeface="+mn-lt"/>
                          <a:ea typeface="+mn-ea"/>
                          <a:cs typeface="+mn-cs"/>
                        </a:rPr>
                        <a:t>Importance de confronter les élèves à de nombreux problèmes basiques variés.</a:t>
                      </a:r>
                      <a:endParaRPr lang="fr-FR" sz="1400" kern="1200" dirty="0">
                        <a:solidFill>
                          <a:schemeClr val="dk1"/>
                        </a:solidFill>
                        <a:effectLst/>
                        <a:latin typeface="+mn-lt"/>
                        <a:ea typeface="+mn-ea"/>
                        <a:cs typeface="+mn-cs"/>
                      </a:endParaRPr>
                    </a:p>
                    <a:p>
                      <a:r>
                        <a:rPr lang="fr-FR" sz="1400" b="1" kern="1200" dirty="0">
                          <a:solidFill>
                            <a:schemeClr val="dk1"/>
                          </a:solidFill>
                          <a:effectLst/>
                          <a:latin typeface="+mn-lt"/>
                          <a:ea typeface="+mn-ea"/>
                          <a:cs typeface="+mn-cs"/>
                        </a:rPr>
                        <a:t> </a:t>
                      </a:r>
                      <a:endParaRPr lang="fr-FR" sz="1400" kern="1200" dirty="0">
                        <a:solidFill>
                          <a:schemeClr val="dk1"/>
                        </a:solidFill>
                        <a:effectLst/>
                        <a:latin typeface="+mn-lt"/>
                        <a:ea typeface="+mn-ea"/>
                        <a:cs typeface="+mn-cs"/>
                      </a:endParaRPr>
                    </a:p>
                    <a:p>
                      <a:r>
                        <a:rPr lang="fr-FR" sz="1400" b="1" kern="1200" dirty="0">
                          <a:solidFill>
                            <a:schemeClr val="dk1"/>
                          </a:solidFill>
                          <a:effectLst/>
                          <a:latin typeface="+mn-lt"/>
                          <a:ea typeface="+mn-ea"/>
                          <a:cs typeface="+mn-cs"/>
                        </a:rPr>
                        <a:t>- Importance de la catégorisation</a:t>
                      </a:r>
                      <a:r>
                        <a:rPr lang="fr-FR" sz="1400" kern="1200" dirty="0">
                          <a:solidFill>
                            <a:schemeClr val="dk1"/>
                          </a:solidFill>
                          <a:effectLst/>
                          <a:latin typeface="+mn-lt"/>
                          <a:ea typeface="+mn-ea"/>
                          <a:cs typeface="+mn-cs"/>
                        </a:rPr>
                        <a:t> : Faire des analogies entre les différents problèmes rencontrés. </a:t>
                      </a:r>
                      <a:r>
                        <a:rPr lang="fr-FR" sz="1400" b="1" kern="1200" dirty="0">
                          <a:solidFill>
                            <a:schemeClr val="dk1"/>
                          </a:solidFill>
                          <a:effectLst/>
                          <a:latin typeface="+mn-lt"/>
                          <a:ea typeface="+mn-ea"/>
                          <a:cs typeface="+mn-cs"/>
                        </a:rPr>
                        <a:t>Appui sur la </a:t>
                      </a:r>
                      <a:r>
                        <a:rPr lang="fr-FR" sz="1400" b="1" kern="1200" dirty="0">
                          <a:solidFill>
                            <a:schemeClr val="dk1"/>
                          </a:solidFill>
                          <a:effectLst/>
                          <a:latin typeface="+mn-lt"/>
                          <a:ea typeface="+mn-ea"/>
                          <a:cs typeface="+mn-cs"/>
                          <a:hlinkClick r:id="rId2"/>
                        </a:rPr>
                        <a:t>typologie de Vergnaud </a:t>
                      </a:r>
                      <a:r>
                        <a:rPr lang="fr-FR" sz="1400" b="1" kern="1200" dirty="0">
                          <a:solidFill>
                            <a:schemeClr val="dk1"/>
                          </a:solidFill>
                          <a:effectLst/>
                          <a:latin typeface="+mn-lt"/>
                          <a:ea typeface="+mn-ea"/>
                          <a:cs typeface="+mn-cs"/>
                        </a:rPr>
                        <a:t>(clic), un outil pour l’enseignant.</a:t>
                      </a:r>
                      <a:r>
                        <a:rPr lang="fr-FR" sz="1400" kern="1200" dirty="0">
                          <a:solidFill>
                            <a:schemeClr val="dk1"/>
                          </a:solidFill>
                          <a:effectLst/>
                          <a:latin typeface="+mn-lt"/>
                          <a:ea typeface="+mn-ea"/>
                          <a:cs typeface="+mn-cs"/>
                        </a:rPr>
                        <a:t> </a:t>
                      </a:r>
                    </a:p>
                    <a:p>
                      <a:r>
                        <a:rPr lang="fr-FR" sz="1400" b="1" kern="1200" dirty="0">
                          <a:solidFill>
                            <a:schemeClr val="dk1"/>
                          </a:solidFill>
                          <a:effectLst/>
                          <a:latin typeface="+mn-lt"/>
                          <a:ea typeface="+mn-ea"/>
                          <a:cs typeface="+mn-cs"/>
                        </a:rPr>
                        <a:t> </a:t>
                      </a:r>
                      <a:endParaRPr lang="fr-FR" sz="1400" kern="1200" dirty="0">
                        <a:solidFill>
                          <a:schemeClr val="dk1"/>
                        </a:solidFill>
                        <a:effectLst/>
                        <a:latin typeface="+mn-lt"/>
                        <a:ea typeface="+mn-ea"/>
                        <a:cs typeface="+mn-cs"/>
                      </a:endParaRPr>
                    </a:p>
                    <a:p>
                      <a:r>
                        <a:rPr lang="fr-FR" sz="1400" kern="1200" dirty="0">
                          <a:solidFill>
                            <a:schemeClr val="dk1"/>
                          </a:solidFill>
                          <a:effectLst/>
                          <a:latin typeface="+mn-lt"/>
                          <a:ea typeface="+mn-ea"/>
                          <a:cs typeface="+mn-cs"/>
                        </a:rPr>
                        <a:t>- </a:t>
                      </a:r>
                      <a:r>
                        <a:rPr lang="fr-FR" sz="1400" b="1" kern="1200" dirty="0">
                          <a:solidFill>
                            <a:schemeClr val="dk1"/>
                          </a:solidFill>
                          <a:effectLst/>
                          <a:latin typeface="+mn-lt"/>
                          <a:ea typeface="+mn-ea"/>
                          <a:cs typeface="+mn-cs"/>
                        </a:rPr>
                        <a:t>Référents</a:t>
                      </a:r>
                      <a:r>
                        <a:rPr lang="fr-FR" sz="1400" kern="1200" dirty="0">
                          <a:solidFill>
                            <a:schemeClr val="dk1"/>
                          </a:solidFill>
                          <a:effectLst/>
                          <a:latin typeface="+mn-lt"/>
                          <a:ea typeface="+mn-ea"/>
                          <a:cs typeface="+mn-cs"/>
                        </a:rPr>
                        <a:t> (affichage, boîte à problèmes...) à construire progressivement </a:t>
                      </a:r>
                      <a:r>
                        <a:rPr lang="fr-FR" sz="1400" b="1" kern="1200" dirty="0">
                          <a:solidFill>
                            <a:schemeClr val="dk1"/>
                          </a:solidFill>
                          <a:effectLst/>
                          <a:latin typeface="+mn-lt"/>
                          <a:ea typeface="+mn-ea"/>
                          <a:cs typeface="+mn-cs"/>
                        </a:rPr>
                        <a:t>avec les élèves</a:t>
                      </a:r>
                      <a:r>
                        <a:rPr lang="fr-FR" sz="1400" kern="1200" dirty="0">
                          <a:solidFill>
                            <a:schemeClr val="dk1"/>
                          </a:solidFill>
                          <a:effectLst/>
                          <a:latin typeface="+mn-lt"/>
                          <a:ea typeface="+mn-ea"/>
                          <a:cs typeface="+mn-cs"/>
                        </a:rPr>
                        <a:t>. </a:t>
                      </a:r>
                    </a:p>
                    <a:p>
                      <a:endParaRPr lang="fr-FR" sz="1400" kern="1200" dirty="0">
                        <a:solidFill>
                          <a:schemeClr val="dk1"/>
                        </a:solidFill>
                        <a:effectLst/>
                        <a:latin typeface="+mn-lt"/>
                        <a:ea typeface="+mn-ea"/>
                        <a:cs typeface="+mn-cs"/>
                      </a:endParaRPr>
                    </a:p>
                    <a:p>
                      <a:r>
                        <a:rPr lang="fr-FR" sz="1400" kern="1200" dirty="0">
                          <a:solidFill>
                            <a:schemeClr val="dk1"/>
                          </a:solidFill>
                          <a:effectLst/>
                          <a:latin typeface="+mn-lt"/>
                          <a:ea typeface="+mn-ea"/>
                          <a:cs typeface="+mn-cs"/>
                        </a:rPr>
                        <a:t>- </a:t>
                      </a:r>
                      <a:r>
                        <a:rPr lang="fr-FR" sz="1400" b="1" kern="1200" dirty="0">
                          <a:solidFill>
                            <a:schemeClr val="dk1"/>
                          </a:solidFill>
                          <a:effectLst/>
                          <a:latin typeface="+mn-lt"/>
                          <a:ea typeface="+mn-ea"/>
                          <a:cs typeface="+mn-cs"/>
                        </a:rPr>
                        <a:t>Mettre en mémoire des problèmes</a:t>
                      </a:r>
                      <a:r>
                        <a:rPr lang="fr-FR" sz="1400" kern="1200" dirty="0">
                          <a:solidFill>
                            <a:schemeClr val="dk1"/>
                          </a:solidFill>
                          <a:effectLst/>
                          <a:latin typeface="+mn-lt"/>
                          <a:ea typeface="+mn-ea"/>
                          <a:cs typeface="+mn-cs"/>
                        </a:rPr>
                        <a:t> : en rencontrant des problèmes relevant du même champ conceptuel, l’élève pourra automatiser ses procédures et les inscrire dans une mémoire à long terme </a:t>
                      </a:r>
                      <a:r>
                        <a:rPr lang="fr-FR" sz="1400" i="1" kern="1200" dirty="0">
                          <a:solidFill>
                            <a:schemeClr val="dk1"/>
                          </a:solidFill>
                          <a:effectLst/>
                          <a:latin typeface="+mn-lt"/>
                          <a:ea typeface="+mn-ea"/>
                          <a:cs typeface="+mn-cs"/>
                        </a:rPr>
                        <a:t>(recherche de solutions, mise en réseau des connaissances, utiliser des représentations graphiques variées, catégoriser).</a:t>
                      </a:r>
                      <a:endParaRPr lang="fr-FR" sz="1400" kern="1200" dirty="0">
                        <a:solidFill>
                          <a:schemeClr val="dk1"/>
                        </a:solidFill>
                        <a:effectLst/>
                        <a:latin typeface="+mn-lt"/>
                        <a:ea typeface="+mn-ea"/>
                        <a:cs typeface="+mn-cs"/>
                      </a:endParaRPr>
                    </a:p>
                    <a:p>
                      <a:r>
                        <a:rPr lang="fr-FR" sz="1400" kern="1200" dirty="0">
                          <a:solidFill>
                            <a:schemeClr val="dk1"/>
                          </a:solidFill>
                          <a:effectLst/>
                          <a:latin typeface="+mn-lt"/>
                          <a:ea typeface="+mn-ea"/>
                          <a:cs typeface="+mn-cs"/>
                        </a:rPr>
                        <a:t> </a:t>
                      </a:r>
                    </a:p>
                    <a:p>
                      <a:r>
                        <a:rPr lang="fr-FR" sz="1400" u="sng" kern="1200" dirty="0">
                          <a:solidFill>
                            <a:schemeClr val="dk1"/>
                          </a:solidFill>
                          <a:effectLst/>
                          <a:latin typeface="+mn-lt"/>
                          <a:ea typeface="+mn-ea"/>
                          <a:cs typeface="+mn-cs"/>
                        </a:rPr>
                        <a:t>+ point de vigilance</a:t>
                      </a:r>
                      <a:r>
                        <a:rPr lang="fr-FR" sz="1400" kern="1200" dirty="0">
                          <a:solidFill>
                            <a:schemeClr val="dk1"/>
                          </a:solidFill>
                          <a:effectLst/>
                          <a:latin typeface="+mn-lt"/>
                          <a:ea typeface="+mn-ea"/>
                          <a:cs typeface="+mn-cs"/>
                        </a:rPr>
                        <a:t> (</a:t>
                      </a:r>
                      <a:r>
                        <a:rPr lang="fr-FR" sz="1400" kern="1200" dirty="0" err="1">
                          <a:solidFill>
                            <a:schemeClr val="dk1"/>
                          </a:solidFill>
                          <a:effectLst/>
                          <a:latin typeface="+mn-lt"/>
                          <a:ea typeface="+mn-ea"/>
                          <a:cs typeface="+mn-cs"/>
                        </a:rPr>
                        <a:t>Julo</a:t>
                      </a:r>
                      <a:r>
                        <a:rPr lang="fr-FR" sz="1400" kern="1200" dirty="0">
                          <a:solidFill>
                            <a:schemeClr val="dk1"/>
                          </a:solidFill>
                          <a:effectLst/>
                          <a:latin typeface="+mn-lt"/>
                          <a:ea typeface="+mn-ea"/>
                          <a:cs typeface="+mn-cs"/>
                        </a:rPr>
                        <a:t>, grand N 69) : « Les pratiques qui consistent à « apprendre des schémas » en misant sur l’explicitation des classes de problèmes, leur différenciation au moyen d’un code symbolique et un entrainement à la catégorisation paraissent peu adaptées.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07838"/>
                  </a:ext>
                </a:extLst>
              </a:tr>
            </a:tbl>
          </a:graphicData>
        </a:graphic>
      </p:graphicFrame>
    </p:spTree>
    <p:extLst>
      <p:ext uri="{BB962C8B-B14F-4D97-AF65-F5344CB8AC3E}">
        <p14:creationId xmlns:p14="http://schemas.microsoft.com/office/powerpoint/2010/main" val="317764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32A29A-F0FD-35D5-0AF9-86ED81AFB595}"/>
              </a:ext>
            </a:extLst>
          </p:cNvPr>
          <p:cNvPicPr>
            <a:picLocks noChangeAspect="1"/>
          </p:cNvPicPr>
          <p:nvPr/>
        </p:nvPicPr>
        <p:blipFill>
          <a:blip r:embed="rId2"/>
          <a:stretch>
            <a:fillRect/>
          </a:stretch>
        </p:blipFill>
        <p:spPr>
          <a:xfrm>
            <a:off x="914400" y="190251"/>
            <a:ext cx="10192530" cy="6604996"/>
          </a:xfrm>
          <a:prstGeom prst="rect">
            <a:avLst/>
          </a:prstGeom>
        </p:spPr>
      </p:pic>
    </p:spTree>
    <p:extLst>
      <p:ext uri="{BB962C8B-B14F-4D97-AF65-F5344CB8AC3E}">
        <p14:creationId xmlns:p14="http://schemas.microsoft.com/office/powerpoint/2010/main" val="383408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53552D5-1F5E-681C-1145-D0DE0F32BDB3}"/>
              </a:ext>
            </a:extLst>
          </p:cNvPr>
          <p:cNvGraphicFramePr/>
          <p:nvPr>
            <p:extLst>
              <p:ext uri="{D42A27DB-BD31-4B8C-83A1-F6EECF244321}">
                <p14:modId xmlns:p14="http://schemas.microsoft.com/office/powerpoint/2010/main" val="2753517654"/>
              </p:ext>
            </p:extLst>
          </p:nvPr>
        </p:nvGraphicFramePr>
        <p:xfrm>
          <a:off x="516962" y="1048871"/>
          <a:ext cx="11110261" cy="503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B8FBEC1C-8829-FA14-B19A-427A3EC43F80}"/>
              </a:ext>
            </a:extLst>
          </p:cNvPr>
          <p:cNvSpPr txBox="1"/>
          <p:nvPr/>
        </p:nvSpPr>
        <p:spPr>
          <a:xfrm>
            <a:off x="1792942" y="473351"/>
            <a:ext cx="9179858" cy="369332"/>
          </a:xfrm>
          <a:prstGeom prst="rect">
            <a:avLst/>
          </a:prstGeom>
          <a:noFill/>
        </p:spPr>
        <p:txBody>
          <a:bodyPr wrap="square" rtlCol="0">
            <a:spAutoFit/>
          </a:bodyPr>
          <a:lstStyle/>
          <a:p>
            <a:pPr algn="ctr"/>
            <a:r>
              <a:rPr lang="fr-FR" dirty="0"/>
              <a:t>Cliquer sur les sous titres  pour accéder directement aux diapositives correspondantes</a:t>
            </a:r>
          </a:p>
        </p:txBody>
      </p:sp>
    </p:spTree>
    <p:extLst>
      <p:ext uri="{BB962C8B-B14F-4D97-AF65-F5344CB8AC3E}">
        <p14:creationId xmlns:p14="http://schemas.microsoft.com/office/powerpoint/2010/main" val="337792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2243299-2A2D-50DC-8BCE-B76CAF94D5B7}"/>
              </a:ext>
            </a:extLst>
          </p:cNvPr>
          <p:cNvPicPr>
            <a:picLocks noChangeAspect="1"/>
          </p:cNvPicPr>
          <p:nvPr/>
        </p:nvPicPr>
        <p:blipFill>
          <a:blip r:embed="rId2"/>
          <a:stretch>
            <a:fillRect/>
          </a:stretch>
        </p:blipFill>
        <p:spPr>
          <a:xfrm>
            <a:off x="1138518" y="91387"/>
            <a:ext cx="9798423" cy="6596766"/>
          </a:xfrm>
          <a:prstGeom prst="rect">
            <a:avLst/>
          </a:prstGeom>
        </p:spPr>
      </p:pic>
    </p:spTree>
    <p:extLst>
      <p:ext uri="{BB962C8B-B14F-4D97-AF65-F5344CB8AC3E}">
        <p14:creationId xmlns:p14="http://schemas.microsoft.com/office/powerpoint/2010/main" val="210243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A072A03-BC74-5A8E-8249-A84FA50A8623}"/>
              </a:ext>
            </a:extLst>
          </p:cNvPr>
          <p:cNvGraphicFramePr>
            <a:graphicFrameLocks noGrp="1"/>
          </p:cNvGraphicFramePr>
          <p:nvPr>
            <p:extLst>
              <p:ext uri="{D42A27DB-BD31-4B8C-83A1-F6EECF244321}">
                <p14:modId xmlns:p14="http://schemas.microsoft.com/office/powerpoint/2010/main" val="1304884674"/>
              </p:ext>
            </p:extLst>
          </p:nvPr>
        </p:nvGraphicFramePr>
        <p:xfrm>
          <a:off x="667871" y="1350496"/>
          <a:ext cx="10623176" cy="3822139"/>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3689264647"/>
                    </a:ext>
                  </a:extLst>
                </a:gridCol>
                <a:gridCol w="6425234">
                  <a:extLst>
                    <a:ext uri="{9D8B030D-6E8A-4147-A177-3AD203B41FA5}">
                      <a16:colId xmlns:a16="http://schemas.microsoft.com/office/drawing/2014/main" val="4148495046"/>
                    </a:ext>
                  </a:extLst>
                </a:gridCol>
              </a:tblGrid>
              <a:tr h="372892">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34926756"/>
                  </a:ext>
                </a:extLst>
              </a:tr>
              <a:tr h="3449247">
                <a:tc>
                  <a:txBody>
                    <a:bodyPr/>
                    <a:lstStyle/>
                    <a:p>
                      <a:r>
                        <a:rPr lang="fr-FR" sz="1800" kern="1200" dirty="0">
                          <a:solidFill>
                            <a:schemeClr val="dk1"/>
                          </a:solidFill>
                          <a:effectLst/>
                          <a:latin typeface="+mn-lt"/>
                          <a:ea typeface="+mn-ea"/>
                          <a:cs typeface="+mn-cs"/>
                        </a:rPr>
                        <a:t>- L’élève ne convoque pas le calcul mental.</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L’élève pose des opérations du type 6 + 5.</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Erreurs de calculs.</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Maîtrise de l’algorithme</a:t>
                      </a:r>
                      <a:endParaRPr lang="fr-FR" sz="16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kern="1200" dirty="0">
                          <a:solidFill>
                            <a:schemeClr val="dk1"/>
                          </a:solidFill>
                          <a:effectLst/>
                          <a:latin typeface="+mn-lt"/>
                          <a:ea typeface="+mn-ea"/>
                          <a:cs typeface="+mn-cs"/>
                        </a:rPr>
                        <a:t>- Séances courtes de problèmes à résoudre par calcul mental</a:t>
                      </a:r>
                      <a:r>
                        <a:rPr lang="fr-FR" sz="1800" b="1" kern="1200" dirty="0">
                          <a:solidFill>
                            <a:schemeClr val="dk1"/>
                          </a:solidFill>
                          <a:effectLst/>
                          <a:latin typeface="+mn-lt"/>
                          <a:ea typeface="+mn-ea"/>
                          <a:cs typeface="+mn-cs"/>
                        </a:rPr>
                        <a:t>.</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Adapter les données numériques.</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S’aider du cahier-outil.</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Fournir la calculatrice.</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Donner le résultat.</a:t>
                      </a:r>
                    </a:p>
                    <a:p>
                      <a:r>
                        <a:rPr lang="fr-FR" sz="1800" b="1" kern="1200" dirty="0">
                          <a:solidFill>
                            <a:schemeClr val="dk1"/>
                          </a:solidFill>
                          <a:effectLst/>
                          <a:latin typeface="+mn-lt"/>
                          <a:ea typeface="+mn-ea"/>
                          <a:cs typeface="+mn-cs"/>
                        </a:rPr>
                        <a:t> </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Développer les compétences en calcul lors de séances spécifiques de calcul : calcul mental, en ligne, posé, instrumenté.</a:t>
                      </a:r>
                      <a:endParaRPr lang="fr-FR"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05496"/>
                  </a:ext>
                </a:extLst>
              </a:tr>
            </a:tbl>
          </a:graphicData>
        </a:graphic>
      </p:graphicFrame>
      <p:sp>
        <p:nvSpPr>
          <p:cNvPr id="3" name="ZoneTexte 2">
            <a:extLst>
              <a:ext uri="{FF2B5EF4-FFF2-40B4-BE49-F238E27FC236}">
                <a16:creationId xmlns:a16="http://schemas.microsoft.com/office/drawing/2014/main" id="{6B3419BE-EAF3-87F1-0C37-C239C33A894B}"/>
              </a:ext>
            </a:extLst>
          </p:cNvPr>
          <p:cNvSpPr txBox="1"/>
          <p:nvPr/>
        </p:nvSpPr>
        <p:spPr>
          <a:xfrm>
            <a:off x="744071" y="5432612"/>
            <a:ext cx="10363200" cy="369332"/>
          </a:xfrm>
          <a:prstGeom prst="rect">
            <a:avLst/>
          </a:prstGeom>
          <a:noFill/>
        </p:spPr>
        <p:txBody>
          <a:bodyPr wrap="square" rtlCol="0">
            <a:spAutoFit/>
          </a:bodyPr>
          <a:lstStyle/>
          <a:p>
            <a:r>
              <a:rPr lang="fr-FR" dirty="0"/>
              <a:t>Ressources pour travailler le calcul : </a:t>
            </a:r>
            <a:r>
              <a:rPr lang="fr-FR" dirty="0">
                <a:highlight>
                  <a:srgbClr val="FFFF00"/>
                </a:highlight>
              </a:rPr>
              <a:t>lien vers document d’Amélie</a:t>
            </a:r>
          </a:p>
        </p:txBody>
      </p:sp>
      <p:sp>
        <p:nvSpPr>
          <p:cNvPr id="4" name="Titre 1">
            <a:extLst>
              <a:ext uri="{FF2B5EF4-FFF2-40B4-BE49-F238E27FC236}">
                <a16:creationId xmlns:a16="http://schemas.microsoft.com/office/drawing/2014/main" id="{A0EE21DC-B8BF-B8D1-FFDA-8313AB661203}"/>
              </a:ext>
            </a:extLst>
          </p:cNvPr>
          <p:cNvSpPr txBox="1">
            <a:spLocks/>
          </p:cNvSpPr>
          <p:nvPr/>
        </p:nvSpPr>
        <p:spPr>
          <a:xfrm>
            <a:off x="591671" y="393326"/>
            <a:ext cx="10623176" cy="697193"/>
          </a:xfrm>
          <a:prstGeom prst="rect">
            <a:avLst/>
          </a:prstGeom>
          <a:solidFill>
            <a:srgbClr val="FFCCCC"/>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mn-lt"/>
                <a:ea typeface="Calibri" panose="020F0502020204030204" pitchFamily="34" charset="0"/>
              </a:rPr>
              <a:t>Calculer</a:t>
            </a:r>
            <a:endParaRPr lang="fr-FR" sz="4000" dirty="0">
              <a:latin typeface="+mn-lt"/>
            </a:endParaRPr>
          </a:p>
        </p:txBody>
      </p:sp>
    </p:spTree>
    <p:extLst>
      <p:ext uri="{BB962C8B-B14F-4D97-AF65-F5344CB8AC3E}">
        <p14:creationId xmlns:p14="http://schemas.microsoft.com/office/powerpoint/2010/main" val="71258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D83E464-7877-DB6F-CC59-4A4C6AAE0787}"/>
              </a:ext>
            </a:extLst>
          </p:cNvPr>
          <p:cNvGraphicFramePr>
            <a:graphicFrameLocks noGrp="1"/>
          </p:cNvGraphicFramePr>
          <p:nvPr>
            <p:extLst>
              <p:ext uri="{D42A27DB-BD31-4B8C-83A1-F6EECF244321}">
                <p14:modId xmlns:p14="http://schemas.microsoft.com/office/powerpoint/2010/main" val="1530315653"/>
              </p:ext>
            </p:extLst>
          </p:nvPr>
        </p:nvGraphicFramePr>
        <p:xfrm>
          <a:off x="838200" y="1825625"/>
          <a:ext cx="10623176" cy="2617673"/>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3479250857"/>
                    </a:ext>
                  </a:extLst>
                </a:gridCol>
                <a:gridCol w="6425234">
                  <a:extLst>
                    <a:ext uri="{9D8B030D-6E8A-4147-A177-3AD203B41FA5}">
                      <a16:colId xmlns:a16="http://schemas.microsoft.com/office/drawing/2014/main" val="1587821311"/>
                    </a:ext>
                  </a:extLst>
                </a:gridCol>
              </a:tblGrid>
              <a:tr h="243450">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14652069"/>
                  </a:ext>
                </a:extLst>
              </a:tr>
              <a:tr h="2251913">
                <a:tc>
                  <a:txBody>
                    <a:bodyPr/>
                    <a:lstStyle/>
                    <a:p>
                      <a:r>
                        <a:rPr lang="fr-FR" sz="1800" kern="1200" dirty="0">
                          <a:solidFill>
                            <a:schemeClr val="dk1"/>
                          </a:solidFill>
                          <a:effectLst/>
                          <a:latin typeface="+mn-lt"/>
                          <a:ea typeface="+mn-ea"/>
                          <a:cs typeface="+mn-cs"/>
                        </a:rPr>
                        <a:t>- Difficultés à interpréter les résultats obtenus.</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Réponse impossible</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L’élève ne contrôle pas la vraisemblance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1" kern="1200" dirty="0">
                          <a:solidFill>
                            <a:schemeClr val="dk1"/>
                          </a:solidFill>
                          <a:effectLst/>
                          <a:latin typeface="+mn-lt"/>
                          <a:ea typeface="+mn-ea"/>
                          <a:cs typeface="+mn-cs"/>
                        </a:rPr>
                        <a:t>- </a:t>
                      </a:r>
                      <a:r>
                        <a:rPr lang="fr-FR" sz="1800" kern="1200" dirty="0">
                          <a:solidFill>
                            <a:schemeClr val="dk1"/>
                          </a:solidFill>
                          <a:effectLst/>
                          <a:latin typeface="+mn-lt"/>
                          <a:ea typeface="+mn-ea"/>
                          <a:cs typeface="+mn-cs"/>
                        </a:rPr>
                        <a:t>Manipulation pour valider un raisonnement.</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Travailler l’estimation et l’ordre de grandeur </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S’interroger sur des problèmes déjà résolus et sur la vraisemblance des réponses.</a:t>
                      </a:r>
                    </a:p>
                    <a:p>
                      <a:endParaRPr lang="fr-FR"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945553"/>
                  </a:ext>
                </a:extLst>
              </a:tr>
            </a:tbl>
          </a:graphicData>
        </a:graphic>
      </p:graphicFrame>
      <p:sp>
        <p:nvSpPr>
          <p:cNvPr id="3" name="Titre 1">
            <a:extLst>
              <a:ext uri="{FF2B5EF4-FFF2-40B4-BE49-F238E27FC236}">
                <a16:creationId xmlns:a16="http://schemas.microsoft.com/office/drawing/2014/main" id="{DB6C2D64-9040-F2A5-9E6E-DE63B50E222B}"/>
              </a:ext>
            </a:extLst>
          </p:cNvPr>
          <p:cNvSpPr txBox="1">
            <a:spLocks/>
          </p:cNvSpPr>
          <p:nvPr/>
        </p:nvSpPr>
        <p:spPr>
          <a:xfrm>
            <a:off x="591671" y="393326"/>
            <a:ext cx="10623176" cy="697193"/>
          </a:xfrm>
          <a:prstGeom prst="rect">
            <a:avLst/>
          </a:prstGeom>
          <a:solidFill>
            <a:srgbClr val="FFCCCC"/>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latin typeface="+mn-lt"/>
                <a:ea typeface="Calibri" panose="020F0502020204030204" pitchFamily="34" charset="0"/>
              </a:rPr>
              <a:t>Répondre</a:t>
            </a:r>
            <a:endParaRPr lang="fr-FR" sz="4000" dirty="0">
              <a:latin typeface="+mn-lt"/>
            </a:endParaRPr>
          </a:p>
        </p:txBody>
      </p:sp>
    </p:spTree>
    <p:extLst>
      <p:ext uri="{BB962C8B-B14F-4D97-AF65-F5344CB8AC3E}">
        <p14:creationId xmlns:p14="http://schemas.microsoft.com/office/powerpoint/2010/main" val="95473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61A86-5055-0809-091C-B797EEE3097D}"/>
              </a:ext>
            </a:extLst>
          </p:cNvPr>
          <p:cNvSpPr>
            <a:spLocks noGrp="1"/>
          </p:cNvSpPr>
          <p:nvPr>
            <p:ph type="ctrTitle"/>
          </p:nvPr>
        </p:nvSpPr>
        <p:spPr>
          <a:xfrm>
            <a:off x="1255058" y="224118"/>
            <a:ext cx="9144000" cy="699247"/>
          </a:xfrm>
          <a:solidFill>
            <a:srgbClr val="99CCFF"/>
          </a:solidFill>
        </p:spPr>
        <p:txBody>
          <a:bodyPr>
            <a:normAutofit/>
          </a:bodyPr>
          <a:lstStyle/>
          <a:p>
            <a:r>
              <a:rPr lang="fr-FR" sz="4000" dirty="0"/>
              <a:t>Climat scolaire</a:t>
            </a:r>
          </a:p>
        </p:txBody>
      </p:sp>
      <p:graphicFrame>
        <p:nvGraphicFramePr>
          <p:cNvPr id="6" name="Tableau 5">
            <a:extLst>
              <a:ext uri="{FF2B5EF4-FFF2-40B4-BE49-F238E27FC236}">
                <a16:creationId xmlns:a16="http://schemas.microsoft.com/office/drawing/2014/main" id="{9BC6BA82-9ACF-AD6E-CB22-7437FB210844}"/>
              </a:ext>
            </a:extLst>
          </p:cNvPr>
          <p:cNvGraphicFramePr>
            <a:graphicFrameLocks noGrp="1"/>
          </p:cNvGraphicFramePr>
          <p:nvPr>
            <p:extLst>
              <p:ext uri="{D42A27DB-BD31-4B8C-83A1-F6EECF244321}">
                <p14:modId xmlns:p14="http://schemas.microsoft.com/office/powerpoint/2010/main" val="2341112609"/>
              </p:ext>
            </p:extLst>
          </p:nvPr>
        </p:nvGraphicFramePr>
        <p:xfrm>
          <a:off x="676835" y="1063115"/>
          <a:ext cx="10390094" cy="5212080"/>
        </p:xfrm>
        <a:graphic>
          <a:graphicData uri="http://schemas.openxmlformats.org/drawingml/2006/table">
            <a:tbl>
              <a:tblPr firstRow="1" bandRow="1">
                <a:tableStyleId>{5C22544A-7EE6-4342-B048-85BDC9FD1C3A}</a:tableStyleId>
              </a:tblPr>
              <a:tblGrid>
                <a:gridCol w="4105835">
                  <a:extLst>
                    <a:ext uri="{9D8B030D-6E8A-4147-A177-3AD203B41FA5}">
                      <a16:colId xmlns:a16="http://schemas.microsoft.com/office/drawing/2014/main" val="1375997907"/>
                    </a:ext>
                  </a:extLst>
                </a:gridCol>
                <a:gridCol w="6284259">
                  <a:extLst>
                    <a:ext uri="{9D8B030D-6E8A-4147-A177-3AD203B41FA5}">
                      <a16:colId xmlns:a16="http://schemas.microsoft.com/office/drawing/2014/main" val="4004995708"/>
                    </a:ext>
                  </a:extLst>
                </a:gridCol>
              </a:tblGrid>
              <a:tr h="349410">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04027028"/>
                  </a:ext>
                </a:extLst>
              </a:tr>
              <a:tr h="4629687">
                <a:tc>
                  <a:txBody>
                    <a:bodyPr/>
                    <a:lstStyle/>
                    <a:p>
                      <a:r>
                        <a:rPr lang="fr-FR" sz="1400" kern="1200" dirty="0">
                          <a:solidFill>
                            <a:schemeClr val="dk1"/>
                          </a:solidFill>
                          <a:effectLst/>
                          <a:latin typeface="Arial" panose="020B0604020202020204" pitchFamily="34" charset="0"/>
                          <a:ea typeface="+mn-ea"/>
                          <a:cs typeface="Arial" panose="020B0604020202020204" pitchFamily="34" charset="0"/>
                        </a:rPr>
                        <a:t>- Peur à priori ; le mot « problème » a une connotation négative.</a:t>
                      </a:r>
                    </a:p>
                    <a:p>
                      <a:r>
                        <a:rPr lang="fr-FR" sz="1400" kern="1200" dirty="0">
                          <a:solidFill>
                            <a:schemeClr val="dk1"/>
                          </a:solidFill>
                          <a:effectLst/>
                          <a:latin typeface="Arial" panose="020B0604020202020204" pitchFamily="34" charset="0"/>
                          <a:ea typeface="+mn-ea"/>
                          <a:cs typeface="Arial" panose="020B0604020202020204" pitchFamily="34" charset="0"/>
                        </a:rPr>
                        <a:t> </a:t>
                      </a:r>
                    </a:p>
                    <a:p>
                      <a:r>
                        <a:rPr lang="fr-FR" sz="1400" kern="1200" dirty="0">
                          <a:solidFill>
                            <a:schemeClr val="dk1"/>
                          </a:solidFill>
                          <a:effectLst/>
                          <a:latin typeface="Arial" panose="020B0604020202020204" pitchFamily="34" charset="0"/>
                          <a:ea typeface="+mn-ea"/>
                          <a:cs typeface="Arial" panose="020B0604020202020204" pitchFamily="34" charset="0"/>
                        </a:rPr>
                        <a:t>- Goût de l’effort faible, peu de persévérance.</a:t>
                      </a:r>
                    </a:p>
                    <a:p>
                      <a:pPr algn="ct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b="1" kern="1200" dirty="0">
                          <a:solidFill>
                            <a:schemeClr val="dk1"/>
                          </a:solidFill>
                          <a:effectLst/>
                          <a:latin typeface="Arial" panose="020B0604020202020204" pitchFamily="34" charset="0"/>
                          <a:ea typeface="+mn-ea"/>
                          <a:cs typeface="Arial" panose="020B0604020202020204" pitchFamily="34" charset="0"/>
                        </a:rPr>
                        <a:t>A travailler en amont avec les élèves</a:t>
                      </a:r>
                      <a:r>
                        <a:rPr lang="fr-FR" sz="1400" kern="1200" dirty="0">
                          <a:solidFill>
                            <a:schemeClr val="dk1"/>
                          </a:solidFill>
                          <a:effectLst/>
                          <a:latin typeface="Arial" panose="020B0604020202020204" pitchFamily="34" charset="0"/>
                          <a:ea typeface="+mn-ea"/>
                          <a:cs typeface="Arial" panose="020B0604020202020204" pitchFamily="34" charset="0"/>
                        </a:rPr>
                        <a:t> : </a:t>
                      </a:r>
                    </a:p>
                    <a:p>
                      <a:pPr lvl="0"/>
                      <a:r>
                        <a:rPr lang="fr-FR" sz="1400" kern="1200" dirty="0">
                          <a:solidFill>
                            <a:schemeClr val="dk1"/>
                          </a:solidFill>
                          <a:effectLst/>
                          <a:latin typeface="Arial" panose="020B0604020202020204" pitchFamily="34" charset="0"/>
                          <a:ea typeface="+mn-ea"/>
                          <a:cs typeface="Arial" panose="020B0604020202020204" pitchFamily="34" charset="0"/>
                          <a:hlinkClick r:id="rId2" action="ppaction://hlinksldjump"/>
                        </a:rPr>
                        <a:t>Avoir confiance en soi : croire en ses capacités</a:t>
                      </a:r>
                      <a:r>
                        <a:rPr lang="fr-FR" sz="1400" kern="1200" dirty="0">
                          <a:solidFill>
                            <a:schemeClr val="dk1"/>
                          </a:solidFill>
                          <a:effectLst/>
                          <a:latin typeface="Arial" panose="020B0604020202020204" pitchFamily="34" charset="0"/>
                          <a:ea typeface="+mn-ea"/>
                          <a:cs typeface="Arial" panose="020B0604020202020204" pitchFamily="34" charset="0"/>
                        </a:rPr>
                        <a:t> (clic)</a:t>
                      </a:r>
                    </a:p>
                    <a:p>
                      <a:pPr lvl="0"/>
                      <a:r>
                        <a:rPr lang="fr-FR" sz="1400" kern="1200" dirty="0">
                          <a:solidFill>
                            <a:schemeClr val="dk1"/>
                          </a:solidFill>
                          <a:effectLst/>
                          <a:latin typeface="Arial" panose="020B0604020202020204" pitchFamily="34" charset="0"/>
                          <a:ea typeface="+mn-ea"/>
                          <a:cs typeface="Arial" panose="020B0604020202020204" pitchFamily="34" charset="0"/>
                        </a:rPr>
                        <a:t>Avoir de l’estime de soi : connaitre sa valeur</a:t>
                      </a:r>
                    </a:p>
                    <a:p>
                      <a:r>
                        <a:rPr lang="fr-FR" sz="1400" kern="1200" dirty="0">
                          <a:solidFill>
                            <a:schemeClr val="dk1"/>
                          </a:solidFill>
                          <a:effectLst/>
                          <a:latin typeface="Arial" panose="020B0604020202020204" pitchFamily="34" charset="0"/>
                          <a:ea typeface="+mn-ea"/>
                          <a:cs typeface="Arial" panose="020B0604020202020204" pitchFamily="34" charset="0"/>
                        </a:rPr>
                        <a:t> </a:t>
                      </a:r>
                    </a:p>
                    <a:p>
                      <a:r>
                        <a:rPr lang="fr-FR" sz="1400" kern="1200" dirty="0">
                          <a:solidFill>
                            <a:schemeClr val="dk1"/>
                          </a:solidFill>
                          <a:effectLst/>
                          <a:latin typeface="Arial" panose="020B0604020202020204" pitchFamily="34" charset="0"/>
                          <a:ea typeface="+mn-ea"/>
                          <a:cs typeface="Arial" panose="020B0604020202020204" pitchFamily="34" charset="0"/>
                        </a:rPr>
                        <a:t>- </a:t>
                      </a:r>
                      <a:r>
                        <a:rPr lang="fr-FR" sz="1400" b="1" kern="1200" dirty="0">
                          <a:solidFill>
                            <a:schemeClr val="dk1"/>
                          </a:solidFill>
                          <a:effectLst/>
                          <a:latin typeface="Arial" panose="020B0604020202020204" pitchFamily="34" charset="0"/>
                          <a:ea typeface="+mn-ea"/>
                          <a:cs typeface="Arial" panose="020B0604020202020204" pitchFamily="34" charset="0"/>
                        </a:rPr>
                        <a:t>Créer la confiance</a:t>
                      </a:r>
                      <a:r>
                        <a:rPr lang="fr-FR" sz="1400" kern="1200" dirty="0">
                          <a:solidFill>
                            <a:schemeClr val="dk1"/>
                          </a:solidFill>
                          <a:effectLst/>
                          <a:latin typeface="Arial" panose="020B0604020202020204" pitchFamily="34" charset="0"/>
                          <a:ea typeface="+mn-ea"/>
                          <a:cs typeface="Arial" panose="020B0604020202020204" pitchFamily="34" charset="0"/>
                        </a:rPr>
                        <a:t> (ambiance ludique, échanges libres, manipulations, droit et statut de l’erreur, lever les postures de refus, tutorat, …).</a:t>
                      </a:r>
                    </a:p>
                    <a:p>
                      <a:r>
                        <a:rPr lang="fr-FR" sz="1400" kern="1200" dirty="0">
                          <a:solidFill>
                            <a:schemeClr val="dk1"/>
                          </a:solidFill>
                          <a:effectLst/>
                          <a:latin typeface="Arial" panose="020B0604020202020204" pitchFamily="34" charset="0"/>
                          <a:ea typeface="+mn-ea"/>
                          <a:cs typeface="Arial" panose="020B0604020202020204" pitchFamily="34" charset="0"/>
                        </a:rPr>
                        <a:t> </a:t>
                      </a:r>
                    </a:p>
                    <a:p>
                      <a:r>
                        <a:rPr lang="fr-FR" sz="1400" kern="1200" dirty="0">
                          <a:solidFill>
                            <a:schemeClr val="dk1"/>
                          </a:solidFill>
                          <a:effectLst/>
                          <a:latin typeface="Arial" panose="020B0604020202020204" pitchFamily="34" charset="0"/>
                          <a:ea typeface="+mn-ea"/>
                          <a:cs typeface="Arial" panose="020B0604020202020204" pitchFamily="34" charset="0"/>
                        </a:rPr>
                        <a:t>- </a:t>
                      </a:r>
                      <a:r>
                        <a:rPr lang="fr-FR" sz="1400" b="1" kern="1200" dirty="0">
                          <a:solidFill>
                            <a:schemeClr val="dk1"/>
                          </a:solidFill>
                          <a:effectLst/>
                          <a:latin typeface="Arial" panose="020B0604020202020204" pitchFamily="34" charset="0"/>
                          <a:ea typeface="+mn-ea"/>
                          <a:cs typeface="Arial" panose="020B0604020202020204" pitchFamily="34" charset="0"/>
                        </a:rPr>
                        <a:t>Familiariser et mobiliser</a:t>
                      </a:r>
                      <a:r>
                        <a:rPr lang="fr-FR" sz="1400" kern="1200" dirty="0">
                          <a:solidFill>
                            <a:schemeClr val="dk1"/>
                          </a:solidFill>
                          <a:effectLst/>
                          <a:latin typeface="Arial" panose="020B0604020202020204" pitchFamily="34" charset="0"/>
                          <a:ea typeface="+mn-ea"/>
                          <a:cs typeface="Arial" panose="020B0604020202020204" pitchFamily="34" charset="0"/>
                        </a:rPr>
                        <a:t> : Proposer des situations problèmes quotidiennement  </a:t>
                      </a:r>
                      <a:r>
                        <a:rPr lang="fr-FR" sz="1400" kern="1200" dirty="0">
                          <a:solidFill>
                            <a:schemeClr val="dk1"/>
                          </a:solidFill>
                          <a:effectLst/>
                          <a:latin typeface="Arial" panose="020B0604020202020204" pitchFamily="34" charset="0"/>
                          <a:ea typeface="+mn-ea"/>
                          <a:cs typeface="Arial" panose="020B0604020202020204" pitchFamily="34" charset="0"/>
                          <a:hlinkClick r:id="rId2" action="ppaction://hlinksldjump"/>
                        </a:rPr>
                        <a:t>(</a:t>
                      </a:r>
                      <a:r>
                        <a:rPr lang="fr-FR" sz="1400" kern="1200" dirty="0" err="1">
                          <a:solidFill>
                            <a:schemeClr val="dk1"/>
                          </a:solidFill>
                          <a:effectLst/>
                          <a:latin typeface="Arial" panose="020B0604020202020204" pitchFamily="34" charset="0"/>
                          <a:ea typeface="+mn-ea"/>
                          <a:cs typeface="Arial" panose="020B0604020202020204" pitchFamily="34" charset="0"/>
                          <a:hlinkClick r:id="rId2" action="ppaction://hlinksldjump"/>
                        </a:rPr>
                        <a:t>cf</a:t>
                      </a:r>
                      <a:r>
                        <a:rPr lang="fr-FR" sz="1400" kern="1200" dirty="0">
                          <a:solidFill>
                            <a:schemeClr val="dk1"/>
                          </a:solidFill>
                          <a:effectLst/>
                          <a:latin typeface="Arial" panose="020B0604020202020204" pitchFamily="34" charset="0"/>
                          <a:ea typeface="+mn-ea"/>
                          <a:cs typeface="Arial" panose="020B0604020202020204" pitchFamily="34" charset="0"/>
                          <a:hlinkClick r:id="rId2" action="ppaction://hlinksldjump"/>
                        </a:rPr>
                        <a:t> 10 problèmes par semaine </a:t>
                      </a:r>
                      <a:r>
                        <a:rPr lang="fr-FR" sz="1400" kern="1200" dirty="0" err="1">
                          <a:solidFill>
                            <a:schemeClr val="dk1"/>
                          </a:solidFill>
                          <a:effectLst/>
                          <a:latin typeface="Arial" panose="020B0604020202020204" pitchFamily="34" charset="0"/>
                          <a:ea typeface="+mn-ea"/>
                          <a:cs typeface="Arial" panose="020B0604020202020204" pitchFamily="34" charset="0"/>
                          <a:hlinkClick r:id="rId2" action="ppaction://hlinksldjump"/>
                        </a:rPr>
                        <a:t>Mathebdo</a:t>
                      </a:r>
                      <a:r>
                        <a:rPr lang="fr-FR" sz="1400" kern="1200" dirty="0">
                          <a:solidFill>
                            <a:schemeClr val="dk1"/>
                          </a:solidFill>
                          <a:effectLst/>
                          <a:latin typeface="Arial" panose="020B0604020202020204" pitchFamily="34" charset="0"/>
                          <a:ea typeface="+mn-ea"/>
                          <a:cs typeface="Arial" panose="020B0604020202020204" pitchFamily="34" charset="0"/>
                          <a:hlinkClick r:id="rId2" action="ppaction://hlinksldjump"/>
                        </a:rPr>
                        <a:t>)</a:t>
                      </a:r>
                      <a:r>
                        <a:rPr lang="fr-FR" sz="1400" kern="1200" dirty="0">
                          <a:solidFill>
                            <a:schemeClr val="dk1"/>
                          </a:solidFill>
                          <a:effectLst/>
                          <a:latin typeface="Arial" panose="020B0604020202020204" pitchFamily="34" charset="0"/>
                          <a:ea typeface="+mn-ea"/>
                          <a:cs typeface="Arial" panose="020B0604020202020204" pitchFamily="34" charset="0"/>
                        </a:rPr>
                        <a:t> (clic)</a:t>
                      </a:r>
                    </a:p>
                    <a:p>
                      <a:r>
                        <a:rPr lang="fr-FR" sz="1400" kern="1200" dirty="0">
                          <a:solidFill>
                            <a:schemeClr val="dk1"/>
                          </a:solidFill>
                          <a:effectLst/>
                          <a:latin typeface="Arial" panose="020B0604020202020204" pitchFamily="34" charset="0"/>
                          <a:ea typeface="+mn-ea"/>
                          <a:cs typeface="Arial" panose="020B0604020202020204" pitchFamily="34" charset="0"/>
                        </a:rPr>
                        <a:t>Proposer régulièrement aux élèves des problèmes atypiques pour créer le désir de chercher.</a:t>
                      </a:r>
                    </a:p>
                    <a:p>
                      <a:r>
                        <a:rPr lang="fr-FR" sz="140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Créer des conditions de réussite</a:t>
                      </a:r>
                      <a:endParaRPr lang="fr-FR" sz="1400" kern="1200" dirty="0">
                        <a:solidFill>
                          <a:schemeClr val="dk1"/>
                        </a:solidFill>
                        <a:effectLst/>
                        <a:latin typeface="Arial" panose="020B0604020202020204" pitchFamily="34" charset="0"/>
                        <a:ea typeface="+mn-ea"/>
                        <a:cs typeface="Arial" panose="020B0604020202020204" pitchFamily="34" charset="0"/>
                      </a:endParaRPr>
                    </a:p>
                    <a:p>
                      <a:r>
                        <a:rPr lang="fr-FR" sz="1400" kern="1200" dirty="0">
                          <a:solidFill>
                            <a:schemeClr val="dk1"/>
                          </a:solidFill>
                          <a:effectLst/>
                          <a:latin typeface="Arial" panose="020B0604020202020204" pitchFamily="34" charset="0"/>
                          <a:ea typeface="+mn-ea"/>
                          <a:cs typeface="Arial" panose="020B0604020202020204" pitchFamily="34" charset="0"/>
                        </a:rPr>
                        <a:t> </a:t>
                      </a:r>
                    </a:p>
                    <a:p>
                      <a:r>
                        <a:rPr lang="fr-FR" sz="1400" kern="1200" dirty="0">
                          <a:solidFill>
                            <a:schemeClr val="dk1"/>
                          </a:solidFill>
                          <a:effectLst/>
                          <a:latin typeface="Arial" panose="020B0604020202020204" pitchFamily="34" charset="0"/>
                          <a:ea typeface="+mn-ea"/>
                          <a:cs typeface="Arial" panose="020B0604020202020204" pitchFamily="34" charset="0"/>
                        </a:rPr>
                        <a:t>- </a:t>
                      </a:r>
                      <a:r>
                        <a:rPr lang="fr-FR" sz="1400" b="1" kern="1200" dirty="0">
                          <a:solidFill>
                            <a:schemeClr val="dk1"/>
                          </a:solidFill>
                          <a:effectLst/>
                          <a:latin typeface="Arial" panose="020B0604020202020204" pitchFamily="34" charset="0"/>
                          <a:ea typeface="+mn-ea"/>
                          <a:cs typeface="Arial" panose="020B0604020202020204" pitchFamily="34" charset="0"/>
                        </a:rPr>
                        <a:t>Laisser du temps</a:t>
                      </a:r>
                      <a:r>
                        <a:rPr lang="fr-FR" sz="1400" kern="1200" dirty="0">
                          <a:solidFill>
                            <a:schemeClr val="dk1"/>
                          </a:solidFill>
                          <a:effectLst/>
                          <a:latin typeface="Arial" panose="020B0604020202020204" pitchFamily="34" charset="0"/>
                          <a:ea typeface="+mn-ea"/>
                          <a:cs typeface="Arial" panose="020B0604020202020204" pitchFamily="34" charset="0"/>
                        </a:rPr>
                        <a:t> aux élèves pour chercher (le PE laisse souvent peu de temps).</a:t>
                      </a:r>
                    </a:p>
                    <a:p>
                      <a:r>
                        <a:rPr lang="fr-FR" sz="140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Aider l’élève sans lui donner d’indices, de procédures ou de modélisation mais en proposant d’autres aides (donner 3 problèmes de même structure, avec les mêmes données mais dans différents contextes et permettre à l’élève de s’engager dans celui qui lui est plus familier, et pas de réussite malgré tout, proposer plusieurs modélisations possibles)</a:t>
                      </a:r>
                    </a:p>
                    <a:p>
                      <a:r>
                        <a:rPr lang="fr-FR" sz="140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Proposer du matériel mais en laissant l’élève représenter seul.</a:t>
                      </a:r>
                      <a:endParaRPr lang="fr-FR" sz="1400" kern="1200" dirty="0">
                        <a:solidFill>
                          <a:schemeClr val="dk1"/>
                        </a:solidFill>
                        <a:effectLst/>
                        <a:latin typeface="Arial" panose="020B0604020202020204" pitchFamily="34" charset="0"/>
                        <a:ea typeface="+mn-ea"/>
                        <a:cs typeface="Arial" panose="020B0604020202020204" pitchFamily="34" charset="0"/>
                      </a:endParaRPr>
                    </a:p>
                    <a:p>
                      <a:pPr algn="ct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330605"/>
                  </a:ext>
                </a:extLst>
              </a:tr>
            </a:tbl>
          </a:graphicData>
        </a:graphic>
      </p:graphicFrame>
    </p:spTree>
    <p:extLst>
      <p:ext uri="{BB962C8B-B14F-4D97-AF65-F5344CB8AC3E}">
        <p14:creationId xmlns:p14="http://schemas.microsoft.com/office/powerpoint/2010/main" val="334895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CE98F-4364-4268-C050-4D35210A7460}"/>
              </a:ext>
            </a:extLst>
          </p:cNvPr>
          <p:cNvSpPr>
            <a:spLocks noGrp="1"/>
          </p:cNvSpPr>
          <p:nvPr>
            <p:ph type="title"/>
          </p:nvPr>
        </p:nvSpPr>
        <p:spPr>
          <a:xfrm>
            <a:off x="838200" y="365125"/>
            <a:ext cx="10515600" cy="477557"/>
          </a:xfrm>
        </p:spPr>
        <p:txBody>
          <a:bodyPr>
            <a:normAutofit fontScale="90000"/>
          </a:bodyPr>
          <a:lstStyle/>
          <a:p>
            <a:r>
              <a:rPr lang="fr-FR" dirty="0"/>
              <a:t>Ressources</a:t>
            </a:r>
          </a:p>
        </p:txBody>
      </p:sp>
      <p:pic>
        <p:nvPicPr>
          <p:cNvPr id="5" name="Espace réservé du contenu 4">
            <a:extLst>
              <a:ext uri="{FF2B5EF4-FFF2-40B4-BE49-F238E27FC236}">
                <a16:creationId xmlns:a16="http://schemas.microsoft.com/office/drawing/2014/main" id="{E993D657-FFBA-2C52-15D9-9092C83FDD37}"/>
              </a:ext>
            </a:extLst>
          </p:cNvPr>
          <p:cNvPicPr>
            <a:picLocks noGrp="1" noChangeAspect="1"/>
          </p:cNvPicPr>
          <p:nvPr>
            <p:ph idx="1"/>
          </p:nvPr>
        </p:nvPicPr>
        <p:blipFill>
          <a:blip r:embed="rId2"/>
          <a:stretch>
            <a:fillRect/>
          </a:stretch>
        </p:blipFill>
        <p:spPr>
          <a:xfrm>
            <a:off x="690282" y="2169346"/>
            <a:ext cx="2874176" cy="3592719"/>
          </a:xfrm>
        </p:spPr>
      </p:pic>
      <p:sp>
        <p:nvSpPr>
          <p:cNvPr id="6" name="ZoneTexte 5">
            <a:extLst>
              <a:ext uri="{FF2B5EF4-FFF2-40B4-BE49-F238E27FC236}">
                <a16:creationId xmlns:a16="http://schemas.microsoft.com/office/drawing/2014/main" id="{287CBB9B-CD21-5DB4-2EC3-1751AFABDF2A}"/>
              </a:ext>
            </a:extLst>
          </p:cNvPr>
          <p:cNvSpPr txBox="1"/>
          <p:nvPr/>
        </p:nvSpPr>
        <p:spPr>
          <a:xfrm>
            <a:off x="4001756" y="2436442"/>
            <a:ext cx="4374777" cy="3139321"/>
          </a:xfrm>
          <a:prstGeom prst="rect">
            <a:avLst/>
          </a:prstGeom>
          <a:noFill/>
        </p:spPr>
        <p:txBody>
          <a:bodyPr wrap="square" rtlCol="0">
            <a:spAutoFit/>
          </a:bodyPr>
          <a:lstStyle/>
          <a:p>
            <a:pPr algn="just"/>
            <a:r>
              <a:rPr lang="fr-FR" sz="1800" u="sng" dirty="0" err="1">
                <a:solidFill>
                  <a:srgbClr val="000000"/>
                </a:solidFill>
                <a:effectLst/>
                <a:latin typeface="Arial" panose="020B0604020202020204" pitchFamily="34" charset="0"/>
                <a:ea typeface="Calibri" panose="020F0502020204030204" pitchFamily="34" charset="0"/>
                <a:hlinkClick r:id="rId3"/>
              </a:rPr>
              <a:t>Julo</a:t>
            </a:r>
            <a:r>
              <a:rPr lang="fr-FR" sz="1800" u="sng" dirty="0">
                <a:solidFill>
                  <a:srgbClr val="000000"/>
                </a:solidFill>
                <a:effectLst/>
                <a:latin typeface="Arial" panose="020B0604020202020204" pitchFamily="34" charset="0"/>
                <a:ea typeface="Calibri" panose="020F0502020204030204" pitchFamily="34" charset="0"/>
                <a:hlinkClick r:id="rId3"/>
              </a:rPr>
              <a:t> </a:t>
            </a:r>
            <a:r>
              <a:rPr lang="fr-FR" sz="1800" dirty="0">
                <a:solidFill>
                  <a:srgbClr val="000000"/>
                </a:solidFill>
                <a:effectLst/>
                <a:latin typeface="Arial" panose="020B0604020202020204" pitchFamily="34" charset="0"/>
                <a:ea typeface="Calibri" panose="020F0502020204030204" pitchFamily="34" charset="0"/>
                <a:hlinkClick r:id="rId3"/>
              </a:rPr>
              <a:t>(Grand N69, p 43) </a:t>
            </a:r>
            <a:r>
              <a:rPr lang="fr-FR" sz="1800" i="1" dirty="0">
                <a:solidFill>
                  <a:srgbClr val="000000"/>
                </a:solidFill>
                <a:effectLst/>
                <a:latin typeface="Arial" panose="020B0604020202020204" pitchFamily="34" charset="0"/>
                <a:ea typeface="Calibri" panose="020F0502020204030204" pitchFamily="34" charset="0"/>
              </a:rPr>
              <a:t>: « L’objectif premier d’une démarche d’aide à la représentation est de permettre une authentique résolution de problèmes c’est-à-dire </a:t>
            </a:r>
            <a:r>
              <a:rPr lang="fr-FR" sz="1800" b="1" i="1" dirty="0">
                <a:solidFill>
                  <a:srgbClr val="000000"/>
                </a:solidFill>
                <a:effectLst/>
                <a:latin typeface="Arial" panose="020B0604020202020204" pitchFamily="34" charset="0"/>
                <a:ea typeface="Calibri" panose="020F0502020204030204" pitchFamily="34" charset="0"/>
              </a:rPr>
              <a:t>la réussite dans la tâche proposée par invention</a:t>
            </a:r>
            <a:r>
              <a:rPr lang="fr-FR" sz="1800" i="1" dirty="0">
                <a:solidFill>
                  <a:srgbClr val="000000"/>
                </a:solidFill>
                <a:effectLst/>
                <a:latin typeface="Arial" panose="020B0604020202020204" pitchFamily="34" charset="0"/>
                <a:ea typeface="Calibri" panose="020F0502020204030204" pitchFamily="34" charset="0"/>
              </a:rPr>
              <a:t> </a:t>
            </a:r>
            <a:r>
              <a:rPr lang="fr-FR" sz="1800" b="1" i="1" dirty="0">
                <a:solidFill>
                  <a:srgbClr val="000000"/>
                </a:solidFill>
                <a:effectLst/>
                <a:latin typeface="Arial" panose="020B0604020202020204" pitchFamily="34" charset="0"/>
                <a:ea typeface="Calibri" panose="020F0502020204030204" pitchFamily="34" charset="0"/>
              </a:rPr>
              <a:t>d’une procédure de résolution</a:t>
            </a:r>
            <a:r>
              <a:rPr lang="fr-FR" sz="1800" i="1" dirty="0">
                <a:solidFill>
                  <a:srgbClr val="000000"/>
                </a:solidFill>
                <a:effectLst/>
                <a:latin typeface="Arial" panose="020B0604020202020204" pitchFamily="34" charset="0"/>
                <a:ea typeface="Calibri" panose="020F0502020204030204" pitchFamily="34" charset="0"/>
              </a:rPr>
              <a:t>. […] Il nous semble peu plausible qu’un échec dans la résolution, même si le problème est ensuite corrigé et expliqué, puisse contribuer de manière positive […] ».</a:t>
            </a:r>
            <a:endParaRPr lang="fr-FR" dirty="0"/>
          </a:p>
        </p:txBody>
      </p:sp>
      <p:sp>
        <p:nvSpPr>
          <p:cNvPr id="7" name="ZoneTexte 6">
            <a:extLst>
              <a:ext uri="{FF2B5EF4-FFF2-40B4-BE49-F238E27FC236}">
                <a16:creationId xmlns:a16="http://schemas.microsoft.com/office/drawing/2014/main" id="{7ACF1761-721B-829F-6A17-5FFEF2EDCAFE}"/>
              </a:ext>
            </a:extLst>
          </p:cNvPr>
          <p:cNvSpPr txBox="1"/>
          <p:nvPr/>
        </p:nvSpPr>
        <p:spPr>
          <a:xfrm>
            <a:off x="690282" y="1539026"/>
            <a:ext cx="3125187" cy="369332"/>
          </a:xfrm>
          <a:prstGeom prst="rect">
            <a:avLst/>
          </a:prstGeom>
          <a:noFill/>
        </p:spPr>
        <p:txBody>
          <a:bodyPr wrap="square" rtlCol="0">
            <a:spAutoFit/>
          </a:bodyPr>
          <a:lstStyle/>
          <a:p>
            <a:r>
              <a:rPr lang="fr-FR" dirty="0"/>
              <a:t>Pour la confiance en soi</a:t>
            </a:r>
          </a:p>
        </p:txBody>
      </p:sp>
      <p:sp>
        <p:nvSpPr>
          <p:cNvPr id="8" name="ZoneTexte 7">
            <a:extLst>
              <a:ext uri="{FF2B5EF4-FFF2-40B4-BE49-F238E27FC236}">
                <a16:creationId xmlns:a16="http://schemas.microsoft.com/office/drawing/2014/main" id="{FCB8209D-6C09-26AF-4733-DA83AEA84DC9}"/>
              </a:ext>
            </a:extLst>
          </p:cNvPr>
          <p:cNvSpPr txBox="1"/>
          <p:nvPr/>
        </p:nvSpPr>
        <p:spPr>
          <a:xfrm>
            <a:off x="4105454" y="1501169"/>
            <a:ext cx="4232105" cy="646331"/>
          </a:xfrm>
          <a:prstGeom prst="rect">
            <a:avLst/>
          </a:prstGeom>
          <a:noFill/>
        </p:spPr>
        <p:txBody>
          <a:bodyPr wrap="square" rtlCol="0">
            <a:spAutoFit/>
          </a:bodyPr>
          <a:lstStyle/>
          <a:p>
            <a:r>
              <a:rPr lang="fr-FR" dirty="0"/>
              <a:t>Pour les aides à apporter  : cliquer sur le lien pour accéder à l’article complet</a:t>
            </a:r>
          </a:p>
        </p:txBody>
      </p:sp>
      <p:sp>
        <p:nvSpPr>
          <p:cNvPr id="10" name="ZoneTexte 9">
            <a:extLst>
              <a:ext uri="{FF2B5EF4-FFF2-40B4-BE49-F238E27FC236}">
                <a16:creationId xmlns:a16="http://schemas.microsoft.com/office/drawing/2014/main" id="{6572224D-A5F8-C097-B55C-078F15855C07}"/>
              </a:ext>
            </a:extLst>
          </p:cNvPr>
          <p:cNvSpPr txBox="1"/>
          <p:nvPr/>
        </p:nvSpPr>
        <p:spPr>
          <a:xfrm>
            <a:off x="8627544" y="1446693"/>
            <a:ext cx="3250691" cy="923330"/>
          </a:xfrm>
          <a:prstGeom prst="rect">
            <a:avLst/>
          </a:prstGeom>
          <a:noFill/>
        </p:spPr>
        <p:txBody>
          <a:bodyPr wrap="square" rtlCol="0">
            <a:spAutoFit/>
          </a:bodyPr>
          <a:lstStyle/>
          <a:p>
            <a:pPr algn="just"/>
            <a:r>
              <a:rPr lang="fr-FR" dirty="0"/>
              <a:t>10 problèmes par semaine : cliquer sur le logo pour accéder au site</a:t>
            </a:r>
          </a:p>
        </p:txBody>
      </p:sp>
      <p:sp>
        <p:nvSpPr>
          <p:cNvPr id="12" name="ZoneTexte 11">
            <a:extLst>
              <a:ext uri="{FF2B5EF4-FFF2-40B4-BE49-F238E27FC236}">
                <a16:creationId xmlns:a16="http://schemas.microsoft.com/office/drawing/2014/main" id="{26EFDC3C-739F-D1FF-E911-08D1C9E3DEBB}"/>
              </a:ext>
            </a:extLst>
          </p:cNvPr>
          <p:cNvSpPr txBox="1"/>
          <p:nvPr/>
        </p:nvSpPr>
        <p:spPr>
          <a:xfrm>
            <a:off x="8785411" y="2286000"/>
            <a:ext cx="2537012" cy="3440206"/>
          </a:xfrm>
          <a:prstGeom prst="rect">
            <a:avLst/>
          </a:prstGeom>
          <a:no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50C45283-3CA6-65A0-FAEF-52F256E92ACC}"/>
              </a:ext>
            </a:extLst>
          </p:cNvPr>
          <p:cNvSpPr txBox="1"/>
          <p:nvPr/>
        </p:nvSpPr>
        <p:spPr>
          <a:xfrm>
            <a:off x="8875058" y="2372263"/>
            <a:ext cx="2537012" cy="3440206"/>
          </a:xfrm>
          <a:prstGeom prst="rect">
            <a:avLst/>
          </a:prstGeom>
          <a:noFill/>
        </p:spPr>
        <p:txBody>
          <a:bodyPr wrap="square" rtlCol="0">
            <a:spAutoFit/>
          </a:bodyPr>
          <a:lstStyle/>
          <a:p>
            <a:endParaRPr lang="fr-FR" dirty="0"/>
          </a:p>
        </p:txBody>
      </p:sp>
      <p:pic>
        <p:nvPicPr>
          <p:cNvPr id="15" name="Image 14">
            <a:hlinkClick r:id="rId4"/>
            <a:extLst>
              <a:ext uri="{FF2B5EF4-FFF2-40B4-BE49-F238E27FC236}">
                <a16:creationId xmlns:a16="http://schemas.microsoft.com/office/drawing/2014/main" id="{5C412BCA-FD9C-1900-D788-087DD9FD4785}"/>
              </a:ext>
            </a:extLst>
          </p:cNvPr>
          <p:cNvPicPr>
            <a:picLocks noChangeAspect="1"/>
          </p:cNvPicPr>
          <p:nvPr/>
        </p:nvPicPr>
        <p:blipFill>
          <a:blip r:embed="rId5"/>
          <a:stretch>
            <a:fillRect/>
          </a:stretch>
        </p:blipFill>
        <p:spPr>
          <a:xfrm>
            <a:off x="8688617" y="2574267"/>
            <a:ext cx="2909893" cy="2782875"/>
          </a:xfrm>
          <a:prstGeom prst="rect">
            <a:avLst/>
          </a:prstGeom>
        </p:spPr>
      </p:pic>
    </p:spTree>
    <p:extLst>
      <p:ext uri="{BB962C8B-B14F-4D97-AF65-F5344CB8AC3E}">
        <p14:creationId xmlns:p14="http://schemas.microsoft.com/office/powerpoint/2010/main" val="397380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9DED4-AFC8-B04C-117C-7D927075B265}"/>
              </a:ext>
            </a:extLst>
          </p:cNvPr>
          <p:cNvSpPr>
            <a:spLocks noGrp="1"/>
          </p:cNvSpPr>
          <p:nvPr>
            <p:ph type="title"/>
          </p:nvPr>
        </p:nvSpPr>
        <p:spPr>
          <a:xfrm>
            <a:off x="654424" y="365125"/>
            <a:ext cx="10699376" cy="522381"/>
          </a:xfrm>
          <a:solidFill>
            <a:srgbClr val="99CCFF"/>
          </a:solidFill>
        </p:spPr>
        <p:txBody>
          <a:bodyPr>
            <a:normAutofit fontScale="90000"/>
          </a:bodyPr>
          <a:lstStyle/>
          <a:p>
            <a:pPr algn="ctr"/>
            <a:r>
              <a:rPr lang="fr-FR" dirty="0"/>
              <a:t>Rapport à l’erreur</a:t>
            </a:r>
          </a:p>
        </p:txBody>
      </p:sp>
      <p:graphicFrame>
        <p:nvGraphicFramePr>
          <p:cNvPr id="3" name="Tableau 2">
            <a:extLst>
              <a:ext uri="{FF2B5EF4-FFF2-40B4-BE49-F238E27FC236}">
                <a16:creationId xmlns:a16="http://schemas.microsoft.com/office/drawing/2014/main" id="{CE8A0B37-4817-6327-1219-2E456B8A0980}"/>
              </a:ext>
            </a:extLst>
          </p:cNvPr>
          <p:cNvGraphicFramePr>
            <a:graphicFrameLocks noGrp="1"/>
          </p:cNvGraphicFramePr>
          <p:nvPr>
            <p:extLst>
              <p:ext uri="{D42A27DB-BD31-4B8C-83A1-F6EECF244321}">
                <p14:modId xmlns:p14="http://schemas.microsoft.com/office/powerpoint/2010/main" val="4055818091"/>
              </p:ext>
            </p:extLst>
          </p:nvPr>
        </p:nvGraphicFramePr>
        <p:xfrm>
          <a:off x="730624" y="1280795"/>
          <a:ext cx="10623176" cy="4995447"/>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3385633591"/>
                    </a:ext>
                  </a:extLst>
                </a:gridCol>
                <a:gridCol w="6425234">
                  <a:extLst>
                    <a:ext uri="{9D8B030D-6E8A-4147-A177-3AD203B41FA5}">
                      <a16:colId xmlns:a16="http://schemas.microsoft.com/office/drawing/2014/main" val="360417989"/>
                    </a:ext>
                  </a:extLst>
                </a:gridCol>
              </a:tblGrid>
              <a:tr h="349410">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8260802"/>
                  </a:ext>
                </a:extLst>
              </a:tr>
              <a:tr h="4629687">
                <a:tc>
                  <a:txBody>
                    <a:bodyPr/>
                    <a:lstStyle/>
                    <a:p>
                      <a:r>
                        <a:rPr lang="fr-FR" sz="1800" kern="1200" dirty="0">
                          <a:solidFill>
                            <a:schemeClr val="dk1"/>
                          </a:solidFill>
                          <a:effectLst/>
                          <a:latin typeface="+mn-lt"/>
                          <a:ea typeface="+mn-ea"/>
                          <a:cs typeface="+mn-cs"/>
                        </a:rPr>
                        <a:t>- Pas de mise au travail, lenteur.</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Manque d’habitude, régularité. </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Pas de vérification.</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Pas de demande d’explication.</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1" kern="1200" dirty="0">
                          <a:solidFill>
                            <a:schemeClr val="dk1"/>
                          </a:solidFill>
                          <a:effectLst/>
                          <a:latin typeface="+mn-lt"/>
                          <a:ea typeface="+mn-ea"/>
                          <a:cs typeface="+mn-cs"/>
                        </a:rPr>
                        <a:t>- </a:t>
                      </a:r>
                      <a:r>
                        <a:rPr lang="fr-FR" sz="1800" kern="1200" dirty="0">
                          <a:solidFill>
                            <a:schemeClr val="dk1"/>
                          </a:solidFill>
                          <a:effectLst/>
                          <a:latin typeface="+mn-lt"/>
                          <a:ea typeface="+mn-ea"/>
                          <a:cs typeface="+mn-cs"/>
                        </a:rPr>
                        <a:t>Laisser les élèves trouver une réponse au problème sans passer par des questions préalables perturbatrices (par exemple, ne pas demander d’identifier les informations utiles, inutiles) et comparer les procédures, les hiérarchiser.</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Explorer les stratégies utiles et possibles (permettre aux élèves de tâtonner, d’utiliser autre chose que les nombres et les calculs pour trouver).</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Possibilité de choisir une voie originale = stratégie personnelle acceptée.</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Place du brouillon = espace de recherche.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615382"/>
                  </a:ext>
                </a:extLst>
              </a:tr>
            </a:tbl>
          </a:graphicData>
        </a:graphic>
      </p:graphicFrame>
    </p:spTree>
    <p:extLst>
      <p:ext uri="{BB962C8B-B14F-4D97-AF65-F5344CB8AC3E}">
        <p14:creationId xmlns:p14="http://schemas.microsoft.com/office/powerpoint/2010/main" val="401346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8AA1D-535A-1A17-3427-FF8BFDEEFD2D}"/>
              </a:ext>
            </a:extLst>
          </p:cNvPr>
          <p:cNvSpPr>
            <a:spLocks noGrp="1"/>
          </p:cNvSpPr>
          <p:nvPr>
            <p:ph type="title"/>
          </p:nvPr>
        </p:nvSpPr>
        <p:spPr>
          <a:xfrm>
            <a:off x="730624" y="365125"/>
            <a:ext cx="10623176" cy="656851"/>
          </a:xfrm>
          <a:solidFill>
            <a:srgbClr val="99CCFF"/>
          </a:solidFill>
        </p:spPr>
        <p:txBody>
          <a:bodyPr>
            <a:normAutofit fontScale="90000"/>
          </a:bodyPr>
          <a:lstStyle/>
          <a:p>
            <a:pPr algn="ctr"/>
            <a:r>
              <a:rPr lang="fr-FR" dirty="0"/>
              <a:t>Compétences psychosociales</a:t>
            </a:r>
          </a:p>
        </p:txBody>
      </p:sp>
      <p:graphicFrame>
        <p:nvGraphicFramePr>
          <p:cNvPr id="3" name="Tableau 2">
            <a:extLst>
              <a:ext uri="{FF2B5EF4-FFF2-40B4-BE49-F238E27FC236}">
                <a16:creationId xmlns:a16="http://schemas.microsoft.com/office/drawing/2014/main" id="{EFA5B253-A98F-A1BE-7CF4-A8A901DC969C}"/>
              </a:ext>
            </a:extLst>
          </p:cNvPr>
          <p:cNvGraphicFramePr>
            <a:graphicFrameLocks noGrp="1"/>
          </p:cNvGraphicFramePr>
          <p:nvPr>
            <p:extLst>
              <p:ext uri="{D42A27DB-BD31-4B8C-83A1-F6EECF244321}">
                <p14:modId xmlns:p14="http://schemas.microsoft.com/office/powerpoint/2010/main" val="1934585295"/>
              </p:ext>
            </p:extLst>
          </p:nvPr>
        </p:nvGraphicFramePr>
        <p:xfrm>
          <a:off x="730624" y="1377390"/>
          <a:ext cx="10623176" cy="2839599"/>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2370631082"/>
                    </a:ext>
                  </a:extLst>
                </a:gridCol>
                <a:gridCol w="6425234">
                  <a:extLst>
                    <a:ext uri="{9D8B030D-6E8A-4147-A177-3AD203B41FA5}">
                      <a16:colId xmlns:a16="http://schemas.microsoft.com/office/drawing/2014/main" val="934565065"/>
                    </a:ext>
                  </a:extLst>
                </a:gridCol>
              </a:tblGrid>
              <a:tr h="245642">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992841027"/>
                  </a:ext>
                </a:extLst>
              </a:tr>
              <a:tr h="2473839">
                <a:tc>
                  <a:txBody>
                    <a:bodyPr/>
                    <a:lstStyle/>
                    <a:p>
                      <a:r>
                        <a:rPr lang="fr-FR" sz="1800" kern="1200" dirty="0">
                          <a:solidFill>
                            <a:schemeClr val="dk1"/>
                          </a:solidFill>
                          <a:effectLst/>
                          <a:latin typeface="+mn-lt"/>
                          <a:ea typeface="+mn-ea"/>
                          <a:cs typeface="+mn-cs"/>
                        </a:rPr>
                        <a:t>- Manque de coopération (individualisme et égocentrisme) / Pas de vécu du travail en groupe.</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Hétérogénéité des attitudes.</a:t>
                      </a:r>
                    </a:p>
                    <a:p>
                      <a:br>
                        <a:rPr lang="fr-FR" sz="1800" kern="1200" dirty="0">
                          <a:solidFill>
                            <a:schemeClr val="dk1"/>
                          </a:solidFill>
                          <a:effectLst/>
                          <a:latin typeface="+mn-lt"/>
                          <a:ea typeface="+mn-ea"/>
                          <a:cs typeface="+mn-cs"/>
                        </a:rPr>
                      </a:br>
                      <a:r>
                        <a:rPr lang="fr-FR" sz="1800" kern="1200" dirty="0">
                          <a:solidFill>
                            <a:schemeClr val="dk1"/>
                          </a:solidFill>
                          <a:effectLst/>
                          <a:latin typeface="+mn-lt"/>
                          <a:ea typeface="+mn-ea"/>
                          <a:cs typeface="+mn-cs"/>
                        </a:rPr>
                        <a:t>- Pas de cadre posé lors des travaux de groupes.</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kern="1200" dirty="0">
                          <a:solidFill>
                            <a:schemeClr val="dk1"/>
                          </a:solidFill>
                          <a:effectLst/>
                          <a:latin typeface="+mn-lt"/>
                          <a:ea typeface="+mn-ea"/>
                          <a:cs typeface="+mn-cs"/>
                        </a:rPr>
                        <a:t>- Possibilité d’échanger avec un camarade.</a:t>
                      </a:r>
                    </a:p>
                    <a:p>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Travailler en groupe : une ressource de Canopé sur la mise en œuvre des travaux de groupe </a:t>
                      </a:r>
                      <a:r>
                        <a:rPr lang="fr-FR" sz="1800" kern="1200" dirty="0">
                          <a:solidFill>
                            <a:schemeClr val="dk1"/>
                          </a:solidFill>
                          <a:effectLst/>
                          <a:latin typeface="+mn-lt"/>
                          <a:ea typeface="+mn-ea"/>
                          <a:cs typeface="+mn-cs"/>
                          <a:hlinkClick r:id="rId2"/>
                        </a:rPr>
                        <a:t>ici</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a:t>
                      </a:r>
                      <a:r>
                        <a:rPr lang="fr-FR" sz="1800" b="1" kern="1200" dirty="0">
                          <a:solidFill>
                            <a:schemeClr val="dk1"/>
                          </a:solidFill>
                          <a:effectLst/>
                          <a:latin typeface="+mn-lt"/>
                          <a:ea typeface="+mn-ea"/>
                          <a:cs typeface="+mn-cs"/>
                        </a:rPr>
                        <a:t>Coopérer</a:t>
                      </a:r>
                      <a:r>
                        <a:rPr lang="fr-FR" sz="1800" kern="1200" dirty="0">
                          <a:solidFill>
                            <a:schemeClr val="dk1"/>
                          </a:solidFill>
                          <a:effectLst/>
                          <a:latin typeface="+mn-lt"/>
                          <a:ea typeface="+mn-ea"/>
                          <a:cs typeface="+mn-cs"/>
                        </a:rPr>
                        <a:t>, chercher, conflit cognitif, explorer les pistes, justifier, remettre les propos de l’autre en cause, débattre…</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8414293"/>
                  </a:ext>
                </a:extLst>
              </a:tr>
            </a:tbl>
          </a:graphicData>
        </a:graphic>
      </p:graphicFrame>
    </p:spTree>
    <p:extLst>
      <p:ext uri="{BB962C8B-B14F-4D97-AF65-F5344CB8AC3E}">
        <p14:creationId xmlns:p14="http://schemas.microsoft.com/office/powerpoint/2010/main" val="397833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F9406-6AC5-4B9E-15F2-12CF7BD1FC5B}"/>
              </a:ext>
            </a:extLst>
          </p:cNvPr>
          <p:cNvSpPr>
            <a:spLocks noGrp="1"/>
          </p:cNvSpPr>
          <p:nvPr>
            <p:ph type="title"/>
          </p:nvPr>
        </p:nvSpPr>
        <p:spPr>
          <a:xfrm>
            <a:off x="838200" y="365125"/>
            <a:ext cx="10515600" cy="603063"/>
          </a:xfrm>
          <a:solidFill>
            <a:srgbClr val="CCFFCC"/>
          </a:solidFill>
        </p:spPr>
        <p:txBody>
          <a:bodyPr>
            <a:noAutofit/>
          </a:bodyPr>
          <a:lstStyle/>
          <a:p>
            <a:pPr algn="ctr"/>
            <a:r>
              <a:rPr lang="fr-FR" sz="4000" dirty="0">
                <a:effectLst/>
                <a:latin typeface="+mn-lt"/>
                <a:ea typeface="Calibri" panose="020F0502020204030204" pitchFamily="34" charset="0"/>
              </a:rPr>
              <a:t>Environnement de référence</a:t>
            </a:r>
            <a:endParaRPr lang="fr-FR" sz="4000" dirty="0">
              <a:latin typeface="+mn-lt"/>
            </a:endParaRPr>
          </a:p>
        </p:txBody>
      </p:sp>
      <p:graphicFrame>
        <p:nvGraphicFramePr>
          <p:cNvPr id="3" name="Tableau 2">
            <a:extLst>
              <a:ext uri="{FF2B5EF4-FFF2-40B4-BE49-F238E27FC236}">
                <a16:creationId xmlns:a16="http://schemas.microsoft.com/office/drawing/2014/main" id="{6C9C7AF0-FE0E-2632-79CF-A6F50A07C4C8}"/>
              </a:ext>
            </a:extLst>
          </p:cNvPr>
          <p:cNvGraphicFramePr>
            <a:graphicFrameLocks noGrp="1"/>
          </p:cNvGraphicFramePr>
          <p:nvPr>
            <p:extLst>
              <p:ext uri="{D42A27DB-BD31-4B8C-83A1-F6EECF244321}">
                <p14:modId xmlns:p14="http://schemas.microsoft.com/office/powerpoint/2010/main" val="1494039404"/>
              </p:ext>
            </p:extLst>
          </p:nvPr>
        </p:nvGraphicFramePr>
        <p:xfrm>
          <a:off x="838200" y="1422213"/>
          <a:ext cx="10623176" cy="3899739"/>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3319033363"/>
                    </a:ext>
                  </a:extLst>
                </a:gridCol>
                <a:gridCol w="6425234">
                  <a:extLst>
                    <a:ext uri="{9D8B030D-6E8A-4147-A177-3AD203B41FA5}">
                      <a16:colId xmlns:a16="http://schemas.microsoft.com/office/drawing/2014/main" val="2046219080"/>
                    </a:ext>
                  </a:extLst>
                </a:gridCol>
              </a:tblGrid>
              <a:tr h="279196">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5393437"/>
                  </a:ext>
                </a:extLst>
              </a:tr>
              <a:tr h="3533979">
                <a:tc>
                  <a:txBody>
                    <a:bodyPr/>
                    <a:lstStyle/>
                    <a:p>
                      <a:r>
                        <a:rPr lang="fr-FR" sz="1800" kern="1200" dirty="0">
                          <a:solidFill>
                            <a:schemeClr val="dk1"/>
                          </a:solidFill>
                          <a:effectLst/>
                          <a:latin typeface="+mn-lt"/>
                          <a:ea typeface="+mn-ea"/>
                          <a:cs typeface="+mn-cs"/>
                        </a:rPr>
                        <a:t>- </a:t>
                      </a:r>
                      <a:r>
                        <a:rPr lang="fr-FR" sz="1800" kern="1200" dirty="0">
                          <a:solidFill>
                            <a:schemeClr val="dk1"/>
                          </a:solidFill>
                          <a:effectLst/>
                          <a:latin typeface="+mn-lt"/>
                          <a:ea typeface="+mn-ea"/>
                          <a:cs typeface="+mn-cs"/>
                          <a:hlinkClick r:id="rId2" action="ppaction://hlinksldjump"/>
                        </a:rPr>
                        <a:t>Familiarité plus ou moins grande</a:t>
                      </a:r>
                      <a:r>
                        <a:rPr lang="fr-FR" sz="1800" kern="1200" dirty="0">
                          <a:solidFill>
                            <a:schemeClr val="dk1"/>
                          </a:solidFill>
                          <a:effectLst/>
                          <a:latin typeface="+mn-lt"/>
                          <a:ea typeface="+mn-ea"/>
                          <a:cs typeface="+mn-cs"/>
                        </a:rPr>
                        <a:t> (clic) : </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 avec le sujet ou thème évoqué par la situation proposée.</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 avec le support « problème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1" kern="1200" dirty="0">
                          <a:solidFill>
                            <a:schemeClr val="dk1"/>
                          </a:solidFill>
                          <a:effectLst/>
                          <a:latin typeface="+mn-lt"/>
                          <a:ea typeface="+mn-ea"/>
                          <a:cs typeface="+mn-cs"/>
                        </a:rPr>
                        <a:t>- Anticiper</a:t>
                      </a:r>
                      <a:r>
                        <a:rPr lang="fr-FR" sz="1800" kern="1200" dirty="0">
                          <a:solidFill>
                            <a:schemeClr val="dk1"/>
                          </a:solidFill>
                          <a:effectLst/>
                          <a:latin typeface="+mn-lt"/>
                          <a:ea typeface="+mn-ea"/>
                          <a:cs typeface="+mn-cs"/>
                        </a:rPr>
                        <a:t> : PE doit se poser la question de la pertinence de la situation proposée (aller à la Poste, la liste de course, …)</a:t>
                      </a:r>
                    </a:p>
                    <a:p>
                      <a:r>
                        <a:rPr lang="fr-FR" sz="1800" kern="1200" dirty="0">
                          <a:solidFill>
                            <a:schemeClr val="dk1"/>
                          </a:solidFill>
                          <a:effectLst/>
                          <a:latin typeface="+mn-lt"/>
                          <a:ea typeface="+mn-ea"/>
                          <a:cs typeface="+mn-cs"/>
                        </a:rPr>
                        <a:t> </a:t>
                      </a:r>
                    </a:p>
                    <a:p>
                      <a:r>
                        <a:rPr lang="fr-FR" sz="1800" b="1" kern="1200" dirty="0">
                          <a:solidFill>
                            <a:schemeClr val="dk1"/>
                          </a:solidFill>
                          <a:effectLst/>
                          <a:latin typeface="+mn-lt"/>
                          <a:ea typeface="+mn-ea"/>
                          <a:cs typeface="+mn-cs"/>
                        </a:rPr>
                        <a:t>-</a:t>
                      </a:r>
                      <a:r>
                        <a:rPr lang="fr-FR" sz="1800" kern="1200" dirty="0">
                          <a:solidFill>
                            <a:schemeClr val="dk1"/>
                          </a:solidFill>
                          <a:effectLst/>
                          <a:latin typeface="+mn-lt"/>
                          <a:ea typeface="+mn-ea"/>
                          <a:cs typeface="+mn-cs"/>
                        </a:rPr>
                        <a:t> </a:t>
                      </a:r>
                      <a:r>
                        <a:rPr lang="fr-FR" sz="1800" b="1" kern="1200" dirty="0">
                          <a:solidFill>
                            <a:schemeClr val="dk1"/>
                          </a:solidFill>
                          <a:effectLst/>
                          <a:latin typeface="+mn-lt"/>
                          <a:ea typeface="+mn-ea"/>
                          <a:cs typeface="+mn-cs"/>
                        </a:rPr>
                        <a:t>Faire expliciter entre pairs</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 </a:t>
                      </a:r>
                    </a:p>
                    <a:p>
                      <a:r>
                        <a:rPr lang="fr-FR" sz="1800" b="1" kern="1200" dirty="0">
                          <a:solidFill>
                            <a:schemeClr val="dk1"/>
                          </a:solidFill>
                          <a:effectLst/>
                          <a:latin typeface="+mn-lt"/>
                          <a:ea typeface="+mn-ea"/>
                          <a:cs typeface="+mn-cs"/>
                        </a:rPr>
                        <a:t>- S’appuyer sur le vécu</a:t>
                      </a:r>
                      <a:r>
                        <a:rPr lang="fr-FR" sz="1800" kern="1200" dirty="0">
                          <a:solidFill>
                            <a:schemeClr val="dk1"/>
                          </a:solidFill>
                          <a:effectLst/>
                          <a:latin typeface="+mn-lt"/>
                          <a:ea typeface="+mn-ea"/>
                          <a:cs typeface="+mn-cs"/>
                        </a:rPr>
                        <a:t> pour le choix du contexte de l’énoncé.</a:t>
                      </a:r>
                    </a:p>
                    <a:p>
                      <a:r>
                        <a:rPr lang="fr-FR" sz="1800" b="1" kern="1200" dirty="0">
                          <a:solidFill>
                            <a:schemeClr val="dk1"/>
                          </a:solidFill>
                          <a:effectLst/>
                          <a:latin typeface="+mn-lt"/>
                          <a:ea typeface="+mn-ea"/>
                          <a:cs typeface="+mn-cs"/>
                        </a:rPr>
                        <a:t> </a:t>
                      </a:r>
                      <a:endParaRPr lang="fr-FR" sz="1800" kern="1200" dirty="0">
                        <a:solidFill>
                          <a:schemeClr val="dk1"/>
                        </a:solidFill>
                        <a:effectLst/>
                        <a:latin typeface="+mn-lt"/>
                        <a:ea typeface="+mn-ea"/>
                        <a:cs typeface="+mn-cs"/>
                      </a:endParaRPr>
                    </a:p>
                    <a:p>
                      <a:r>
                        <a:rPr lang="fr-FR" sz="1800" b="1" kern="1200" dirty="0">
                          <a:solidFill>
                            <a:schemeClr val="dk1"/>
                          </a:solidFill>
                          <a:effectLst/>
                          <a:latin typeface="+mn-lt"/>
                          <a:ea typeface="+mn-ea"/>
                          <a:cs typeface="+mn-cs"/>
                        </a:rPr>
                        <a:t>- Faire créer des énoncés de problèmes</a:t>
                      </a:r>
                      <a:r>
                        <a:rPr lang="fr-FR" sz="1800" kern="1200" dirty="0">
                          <a:solidFill>
                            <a:schemeClr val="dk1"/>
                          </a:solidFill>
                          <a:effectLst/>
                          <a:latin typeface="+mn-lt"/>
                          <a:ea typeface="+mn-ea"/>
                          <a:cs typeface="+mn-cs"/>
                        </a:rPr>
                        <a:t> avec des contraintes ; faire créer la question d’un problème.</a:t>
                      </a:r>
                    </a:p>
                    <a:p>
                      <a:r>
                        <a:rPr lang="fr-FR" sz="1800" b="1" kern="1200" dirty="0">
                          <a:solidFill>
                            <a:schemeClr val="dk1"/>
                          </a:solidFill>
                          <a:effectLst/>
                          <a:latin typeface="+mn-lt"/>
                          <a:ea typeface="+mn-ea"/>
                          <a:cs typeface="+mn-cs"/>
                        </a:rPr>
                        <a:t> </a:t>
                      </a:r>
                      <a:endParaRPr lang="fr-FR" sz="1800" kern="1200" dirty="0">
                        <a:solidFill>
                          <a:schemeClr val="dk1"/>
                        </a:solidFill>
                        <a:effectLst/>
                        <a:latin typeface="+mn-lt"/>
                        <a:ea typeface="+mn-ea"/>
                        <a:cs typeface="+mn-cs"/>
                      </a:endParaRPr>
                    </a:p>
                    <a:p>
                      <a:r>
                        <a:rPr lang="fr-FR" sz="1800" b="1" kern="1200" dirty="0">
                          <a:solidFill>
                            <a:schemeClr val="dk1"/>
                          </a:solidFill>
                          <a:effectLst/>
                          <a:latin typeface="+mn-lt"/>
                          <a:ea typeface="+mn-ea"/>
                          <a:cs typeface="+mn-cs"/>
                        </a:rPr>
                        <a:t>- Faire lire et trier de courts textes</a:t>
                      </a:r>
                      <a:r>
                        <a:rPr lang="fr-FR" sz="1800" kern="1200" dirty="0">
                          <a:solidFill>
                            <a:schemeClr val="dk1"/>
                          </a:solidFill>
                          <a:effectLst/>
                          <a:latin typeface="+mn-lt"/>
                          <a:ea typeface="+mn-ea"/>
                          <a:cs typeface="+mn-cs"/>
                        </a:rPr>
                        <a:t> : trier ceux qui sont des énoncés de problèmes et ceux qui n’en sont pas.</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2585427"/>
                  </a:ext>
                </a:extLst>
              </a:tr>
            </a:tbl>
          </a:graphicData>
        </a:graphic>
      </p:graphicFrame>
      <p:sp>
        <p:nvSpPr>
          <p:cNvPr id="4" name="ZoneTexte 3">
            <a:extLst>
              <a:ext uri="{FF2B5EF4-FFF2-40B4-BE49-F238E27FC236}">
                <a16:creationId xmlns:a16="http://schemas.microsoft.com/office/drawing/2014/main" id="{54DB214E-5B8F-BF15-40BB-63C526BCE000}"/>
              </a:ext>
            </a:extLst>
          </p:cNvPr>
          <p:cNvSpPr txBox="1"/>
          <p:nvPr/>
        </p:nvSpPr>
        <p:spPr>
          <a:xfrm>
            <a:off x="838200" y="5522259"/>
            <a:ext cx="10623176" cy="646331"/>
          </a:xfrm>
          <a:prstGeom prst="rect">
            <a:avLst/>
          </a:prstGeom>
          <a:noFill/>
        </p:spPr>
        <p:txBody>
          <a:bodyPr wrap="square" rtlCol="0">
            <a:spAutoFit/>
          </a:bodyPr>
          <a:lstStyle/>
          <a:p>
            <a:r>
              <a:rPr lang="fr-FR" dirty="0"/>
              <a:t>Ressource : </a:t>
            </a:r>
            <a:r>
              <a:rPr lang="fr-FR" dirty="0">
                <a:hlinkClick r:id="rId3"/>
              </a:rPr>
              <a:t>synthèse du guide CM </a:t>
            </a:r>
            <a:r>
              <a:rPr lang="fr-FR" dirty="0"/>
              <a:t>sur la page du site de l’IA49, onglet « ressources », puis chapitre 3 (ce qui fait obstacle et quelques actions possibles) </a:t>
            </a:r>
          </a:p>
        </p:txBody>
      </p:sp>
    </p:spTree>
    <p:extLst>
      <p:ext uri="{BB962C8B-B14F-4D97-AF65-F5344CB8AC3E}">
        <p14:creationId xmlns:p14="http://schemas.microsoft.com/office/powerpoint/2010/main" val="178800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1F69A-1B7B-DDC7-1E6A-C84713A8D8DD}"/>
              </a:ext>
            </a:extLst>
          </p:cNvPr>
          <p:cNvSpPr>
            <a:spLocks noGrp="1"/>
          </p:cNvSpPr>
          <p:nvPr>
            <p:ph type="title"/>
          </p:nvPr>
        </p:nvSpPr>
        <p:spPr>
          <a:xfrm>
            <a:off x="730624" y="365126"/>
            <a:ext cx="10623176" cy="540310"/>
          </a:xfrm>
          <a:solidFill>
            <a:srgbClr val="CCFFCC"/>
          </a:solidFill>
        </p:spPr>
        <p:txBody>
          <a:bodyPr>
            <a:noAutofit/>
          </a:bodyPr>
          <a:lstStyle/>
          <a:p>
            <a:pPr algn="ctr"/>
            <a:r>
              <a:rPr lang="fr-FR" sz="4000" dirty="0">
                <a:effectLst/>
                <a:latin typeface="+mn-lt"/>
                <a:ea typeface="Calibri" panose="020F0502020204030204" pitchFamily="34" charset="0"/>
                <a:hlinkClick r:id="rId2" action="ppaction://hlinksldjump"/>
              </a:rPr>
              <a:t>Illustrations</a:t>
            </a:r>
            <a:r>
              <a:rPr lang="fr-FR" sz="4000" dirty="0">
                <a:effectLst/>
                <a:latin typeface="+mn-lt"/>
                <a:ea typeface="Calibri" panose="020F0502020204030204" pitchFamily="34" charset="0"/>
              </a:rPr>
              <a:t> (clic)</a:t>
            </a:r>
            <a:endParaRPr lang="fr-FR" sz="4000" dirty="0">
              <a:latin typeface="+mn-lt"/>
            </a:endParaRPr>
          </a:p>
        </p:txBody>
      </p:sp>
      <p:graphicFrame>
        <p:nvGraphicFramePr>
          <p:cNvPr id="3" name="Tableau 2">
            <a:extLst>
              <a:ext uri="{FF2B5EF4-FFF2-40B4-BE49-F238E27FC236}">
                <a16:creationId xmlns:a16="http://schemas.microsoft.com/office/drawing/2014/main" id="{F9DC2696-D4BE-6B83-51C0-3CD2794EB554}"/>
              </a:ext>
            </a:extLst>
          </p:cNvPr>
          <p:cNvGraphicFramePr>
            <a:graphicFrameLocks noGrp="1"/>
          </p:cNvGraphicFramePr>
          <p:nvPr>
            <p:extLst>
              <p:ext uri="{D42A27DB-BD31-4B8C-83A1-F6EECF244321}">
                <p14:modId xmlns:p14="http://schemas.microsoft.com/office/powerpoint/2010/main" val="1815253975"/>
              </p:ext>
            </p:extLst>
          </p:nvPr>
        </p:nvGraphicFramePr>
        <p:xfrm>
          <a:off x="784412" y="1285316"/>
          <a:ext cx="10623176" cy="2996382"/>
        </p:xfrm>
        <a:graphic>
          <a:graphicData uri="http://schemas.openxmlformats.org/drawingml/2006/table">
            <a:tbl>
              <a:tblPr firstRow="1" bandRow="1">
                <a:tableStyleId>{5C22544A-7EE6-4342-B048-85BDC9FD1C3A}</a:tableStyleId>
              </a:tblPr>
              <a:tblGrid>
                <a:gridCol w="4197942">
                  <a:extLst>
                    <a:ext uri="{9D8B030D-6E8A-4147-A177-3AD203B41FA5}">
                      <a16:colId xmlns:a16="http://schemas.microsoft.com/office/drawing/2014/main" val="1484321305"/>
                    </a:ext>
                  </a:extLst>
                </a:gridCol>
                <a:gridCol w="6425234">
                  <a:extLst>
                    <a:ext uri="{9D8B030D-6E8A-4147-A177-3AD203B41FA5}">
                      <a16:colId xmlns:a16="http://schemas.microsoft.com/office/drawing/2014/main" val="3157765350"/>
                    </a:ext>
                  </a:extLst>
                </a:gridCol>
              </a:tblGrid>
              <a:tr h="207828">
                <a:tc>
                  <a:txBody>
                    <a:bodyPr/>
                    <a:lstStyle/>
                    <a:p>
                      <a:pPr algn="ctr"/>
                      <a:r>
                        <a:rPr lang="fr-FR" dirty="0">
                          <a:solidFill>
                            <a:schemeClr val="tx1"/>
                          </a:solidFill>
                        </a:rPr>
                        <a:t>Difficultés potentielles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fr-FR" dirty="0">
                          <a:solidFill>
                            <a:schemeClr val="tx1"/>
                          </a:solidFill>
                        </a:rPr>
                        <a:t>Pistes de remédiation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53680298"/>
                  </a:ext>
                </a:extLst>
              </a:tr>
              <a:tr h="2630622">
                <a:tc>
                  <a:txBody>
                    <a:bodyPr/>
                    <a:lstStyle/>
                    <a:p>
                      <a:r>
                        <a:rPr lang="fr-FR" sz="1800" kern="1200" dirty="0">
                          <a:solidFill>
                            <a:schemeClr val="dk1"/>
                          </a:solidFill>
                          <a:effectLst/>
                          <a:latin typeface="+mn-lt"/>
                          <a:ea typeface="+mn-ea"/>
                          <a:cs typeface="+mn-cs"/>
                        </a:rPr>
                        <a:t>- Illustrations surchargent, encombrent.</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L’élève s’appuie exclusivement sur l’illustration qui parfois ne sert que de décor.</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Les allers-retours énoncé / illustrations sont coûteux cognitivement.</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1" kern="1200" dirty="0">
                          <a:solidFill>
                            <a:schemeClr val="dk1"/>
                          </a:solidFill>
                          <a:effectLst/>
                          <a:latin typeface="+mn-lt"/>
                          <a:ea typeface="+mn-ea"/>
                          <a:cs typeface="+mn-cs"/>
                        </a:rPr>
                        <a:t>- S’interroger sur la finalité de l’illustration</a:t>
                      </a:r>
                      <a:r>
                        <a:rPr lang="fr-FR" sz="1800" kern="1200" dirty="0">
                          <a:solidFill>
                            <a:schemeClr val="dk1"/>
                          </a:solidFill>
                          <a:effectLst/>
                          <a:latin typeface="+mn-lt"/>
                          <a:ea typeface="+mn-ea"/>
                          <a:cs typeface="+mn-cs"/>
                        </a:rPr>
                        <a:t>.</a:t>
                      </a:r>
                    </a:p>
                    <a:p>
                      <a:r>
                        <a:rPr lang="fr-FR" sz="1800" kern="1200" dirty="0">
                          <a:solidFill>
                            <a:schemeClr val="dk1"/>
                          </a:solidFill>
                          <a:effectLst/>
                          <a:latin typeface="+mn-lt"/>
                          <a:ea typeface="+mn-ea"/>
                          <a:cs typeface="+mn-cs"/>
                        </a:rPr>
                        <a:t> </a:t>
                      </a:r>
                    </a:p>
                    <a:p>
                      <a:r>
                        <a:rPr lang="fr-FR" sz="1800" kern="1200" dirty="0">
                          <a:solidFill>
                            <a:schemeClr val="dk1"/>
                          </a:solidFill>
                          <a:effectLst/>
                          <a:latin typeface="+mn-lt"/>
                          <a:ea typeface="+mn-ea"/>
                          <a:cs typeface="+mn-cs"/>
                        </a:rPr>
                        <a:t>- Limiter les illustrations superflues qui distraient.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881687"/>
                  </a:ext>
                </a:extLst>
              </a:tr>
            </a:tbl>
          </a:graphicData>
        </a:graphic>
      </p:graphicFrame>
      <p:sp>
        <p:nvSpPr>
          <p:cNvPr id="5" name="ZoneTexte 4">
            <a:extLst>
              <a:ext uri="{FF2B5EF4-FFF2-40B4-BE49-F238E27FC236}">
                <a16:creationId xmlns:a16="http://schemas.microsoft.com/office/drawing/2014/main" id="{C3FF4FEC-EFBD-916A-539A-8BA48CBE072F}"/>
              </a:ext>
            </a:extLst>
          </p:cNvPr>
          <p:cNvSpPr txBox="1"/>
          <p:nvPr/>
        </p:nvSpPr>
        <p:spPr>
          <a:xfrm>
            <a:off x="784412" y="4949884"/>
            <a:ext cx="10623176" cy="646331"/>
          </a:xfrm>
          <a:prstGeom prst="rect">
            <a:avLst/>
          </a:prstGeom>
          <a:noFill/>
        </p:spPr>
        <p:txBody>
          <a:bodyPr wrap="square" rtlCol="0">
            <a:spAutoFit/>
          </a:bodyPr>
          <a:lstStyle/>
          <a:p>
            <a:r>
              <a:rPr lang="fr-FR" dirty="0"/>
              <a:t>Ressource : </a:t>
            </a:r>
            <a:r>
              <a:rPr lang="fr-FR" dirty="0">
                <a:hlinkClick r:id="rId3"/>
              </a:rPr>
              <a:t>synthèse du guide CM </a:t>
            </a:r>
            <a:r>
              <a:rPr lang="fr-FR" dirty="0"/>
              <a:t>sur la page du site de l’IA49, onglet « ressources », puis chapitre 3 (ce qui fait obstacle et quelques actions possibles) </a:t>
            </a:r>
          </a:p>
        </p:txBody>
      </p:sp>
    </p:spTree>
    <p:extLst>
      <p:ext uri="{BB962C8B-B14F-4D97-AF65-F5344CB8AC3E}">
        <p14:creationId xmlns:p14="http://schemas.microsoft.com/office/powerpoint/2010/main" val="210764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D3ACAA-A158-5D9A-EDCC-D553C51E118B}"/>
              </a:ext>
            </a:extLst>
          </p:cNvPr>
          <p:cNvPicPr>
            <a:picLocks noChangeAspect="1"/>
          </p:cNvPicPr>
          <p:nvPr/>
        </p:nvPicPr>
        <p:blipFill>
          <a:blip r:embed="rId2"/>
          <a:stretch>
            <a:fillRect/>
          </a:stretch>
        </p:blipFill>
        <p:spPr>
          <a:xfrm>
            <a:off x="925382" y="502666"/>
            <a:ext cx="10627492" cy="6014675"/>
          </a:xfrm>
          <a:prstGeom prst="rect">
            <a:avLst/>
          </a:prstGeom>
        </p:spPr>
      </p:pic>
    </p:spTree>
    <p:extLst>
      <p:ext uri="{BB962C8B-B14F-4D97-AF65-F5344CB8AC3E}">
        <p14:creationId xmlns:p14="http://schemas.microsoft.com/office/powerpoint/2010/main" val="21686449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2158</Words>
  <Application>Microsoft Office PowerPoint</Application>
  <PresentationFormat>Grand écran</PresentationFormat>
  <Paragraphs>241</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Wingdings</vt:lpstr>
      <vt:lpstr>Thème Office</vt:lpstr>
      <vt:lpstr>Présentation PowerPoint</vt:lpstr>
      <vt:lpstr>Présentation PowerPoint</vt:lpstr>
      <vt:lpstr>Climat scolaire</vt:lpstr>
      <vt:lpstr>Ressources</vt:lpstr>
      <vt:lpstr>Rapport à l’erreur</vt:lpstr>
      <vt:lpstr>Compétences psychosociales</vt:lpstr>
      <vt:lpstr>Environnement de référence</vt:lpstr>
      <vt:lpstr>Illustrations (clic)</vt:lpstr>
      <vt:lpstr>Présentation PowerPoint</vt:lpstr>
      <vt:lpstr>Lexique / Syntaxe</vt:lpstr>
      <vt:lpstr>Présentation PowerPoint</vt:lpstr>
      <vt:lpstr>Présentation PowerPoint</vt:lpstr>
      <vt:lpstr>Compréhension</vt:lpstr>
      <vt:lpstr>Démarche</vt:lpstr>
      <vt:lpstr>Présentation PowerPoint</vt:lpstr>
      <vt:lpstr>Présentation PowerPoint</vt:lpstr>
      <vt:lpstr>Présentation PowerPoint</vt:lpstr>
      <vt:lpstr>Modéliser</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jaget-sabatini</dc:creator>
  <cp:lastModifiedBy>stéphanie jaget-sabatini</cp:lastModifiedBy>
  <cp:revision>10</cp:revision>
  <dcterms:created xsi:type="dcterms:W3CDTF">2024-01-28T14:50:48Z</dcterms:created>
  <dcterms:modified xsi:type="dcterms:W3CDTF">2024-12-01T21:51:45Z</dcterms:modified>
</cp:coreProperties>
</file>