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2"/>
  </p:notesMasterIdLst>
  <p:sldIdLst>
    <p:sldId id="300" r:id="rId2"/>
    <p:sldId id="279" r:id="rId3"/>
    <p:sldId id="298" r:id="rId4"/>
    <p:sldId id="262" r:id="rId5"/>
    <p:sldId id="275" r:id="rId6"/>
    <p:sldId id="273" r:id="rId7"/>
    <p:sldId id="274" r:id="rId8"/>
    <p:sldId id="276" r:id="rId9"/>
    <p:sldId id="291" r:id="rId10"/>
    <p:sldId id="290" r:id="rId11"/>
    <p:sldId id="292" r:id="rId12"/>
    <p:sldId id="294" r:id="rId13"/>
    <p:sldId id="293" r:id="rId14"/>
    <p:sldId id="281" r:id="rId15"/>
    <p:sldId id="280" r:id="rId16"/>
    <p:sldId id="284" r:id="rId17"/>
    <p:sldId id="282" r:id="rId18"/>
    <p:sldId id="286" r:id="rId19"/>
    <p:sldId id="288" r:id="rId20"/>
    <p:sldId id="297"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407" autoAdjust="0"/>
  </p:normalViewPr>
  <p:slideViewPr>
    <p:cSldViewPr snapToGrid="0" snapToObjects="1">
      <p:cViewPr varScale="1">
        <p:scale>
          <a:sx n="115" d="100"/>
          <a:sy n="115" d="100"/>
        </p:scale>
        <p:origin x="124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E5B46-C1A6-4FEB-AF88-2D84A262CF1C}" type="doc">
      <dgm:prSet loTypeId="urn:microsoft.com/office/officeart/2005/8/layout/cycle4" loCatId="matrix" qsTypeId="urn:microsoft.com/office/officeart/2005/8/quickstyle/3d1" qsCatId="3D" csTypeId="urn:microsoft.com/office/officeart/2005/8/colors/colorful1" csCatId="colorful" phldr="1"/>
      <dgm:spPr/>
      <dgm:t>
        <a:bodyPr/>
        <a:lstStyle/>
        <a:p>
          <a:endParaRPr lang="fr-FR"/>
        </a:p>
      </dgm:t>
    </dgm:pt>
    <dgm:pt modelId="{F5093726-F6C0-488B-87E5-72100C75950A}">
      <dgm:prSet phldrT="[Texte]"/>
      <dgm:spPr>
        <a:solidFill>
          <a:srgbClr val="00B050"/>
        </a:solidFill>
      </dgm:spPr>
      <dgm:t>
        <a:bodyPr/>
        <a:lstStyle/>
        <a:p>
          <a:r>
            <a:rPr lang="fr-FR" b="1" dirty="0" smtClean="0">
              <a:solidFill>
                <a:schemeClr val="tx1"/>
              </a:solidFill>
            </a:rPr>
            <a:t>S’approprier le programme</a:t>
          </a:r>
          <a:endParaRPr lang="fr-FR" b="1" dirty="0">
            <a:solidFill>
              <a:schemeClr val="tx1"/>
            </a:solidFill>
          </a:endParaRPr>
        </a:p>
      </dgm:t>
    </dgm:pt>
    <dgm:pt modelId="{1CB3B77B-E399-4732-B012-438FF83FC15E}" type="parTrans" cxnId="{EF6EC1F4-9FC1-4C34-897E-1310CDBD6DF2}">
      <dgm:prSet/>
      <dgm:spPr/>
      <dgm:t>
        <a:bodyPr/>
        <a:lstStyle/>
        <a:p>
          <a:endParaRPr lang="fr-FR"/>
        </a:p>
      </dgm:t>
    </dgm:pt>
    <dgm:pt modelId="{6DC71B45-ACCD-4225-891B-83D1DFDCD0AB}" type="sibTrans" cxnId="{EF6EC1F4-9FC1-4C34-897E-1310CDBD6DF2}">
      <dgm:prSet/>
      <dgm:spPr/>
      <dgm:t>
        <a:bodyPr/>
        <a:lstStyle/>
        <a:p>
          <a:endParaRPr lang="fr-FR"/>
        </a:p>
      </dgm:t>
    </dgm:pt>
    <dgm:pt modelId="{26640B43-2FC1-4C73-B039-2509490D729E}">
      <dgm:prSet phldrT="[Texte]"/>
      <dgm:spPr>
        <a:solidFill>
          <a:schemeClr val="accent5">
            <a:lumMod val="60000"/>
            <a:lumOff val="40000"/>
          </a:schemeClr>
        </a:solidFill>
      </dgm:spPr>
      <dgm:t>
        <a:bodyPr/>
        <a:lstStyle/>
        <a:p>
          <a:r>
            <a:rPr lang="fr-FR" b="1" dirty="0" smtClean="0">
              <a:solidFill>
                <a:schemeClr val="tx1"/>
              </a:solidFill>
            </a:rPr>
            <a:t>Construire un repère historique</a:t>
          </a:r>
          <a:endParaRPr lang="fr-FR" b="1" dirty="0">
            <a:solidFill>
              <a:schemeClr val="tx1"/>
            </a:solidFill>
          </a:endParaRPr>
        </a:p>
      </dgm:t>
    </dgm:pt>
    <dgm:pt modelId="{99E0E642-DD97-4429-BC3B-A6CCB345FAB4}" type="parTrans" cxnId="{41EC4667-EE1A-4409-9F45-0F98171EB9AF}">
      <dgm:prSet/>
      <dgm:spPr/>
      <dgm:t>
        <a:bodyPr/>
        <a:lstStyle/>
        <a:p>
          <a:endParaRPr lang="fr-FR"/>
        </a:p>
      </dgm:t>
    </dgm:pt>
    <dgm:pt modelId="{A2C4D667-F39B-4DC8-8483-292F817A69C6}" type="sibTrans" cxnId="{41EC4667-EE1A-4409-9F45-0F98171EB9AF}">
      <dgm:prSet/>
      <dgm:spPr/>
      <dgm:t>
        <a:bodyPr/>
        <a:lstStyle/>
        <a:p>
          <a:endParaRPr lang="fr-FR"/>
        </a:p>
      </dgm:t>
    </dgm:pt>
    <dgm:pt modelId="{73B7D9E7-C656-4C39-B3F2-8A7A0D25B4EF}">
      <dgm:prSet phldrT="[Texte]"/>
      <dgm:spPr>
        <a:solidFill>
          <a:srgbClr val="FFC000"/>
        </a:solidFill>
      </dgm:spPr>
      <dgm:t>
        <a:bodyPr/>
        <a:lstStyle/>
        <a:p>
          <a:r>
            <a:rPr lang="fr-FR" b="1" dirty="0" smtClean="0">
              <a:solidFill>
                <a:schemeClr val="tx1"/>
              </a:solidFill>
            </a:rPr>
            <a:t>Utiliser des documents</a:t>
          </a:r>
          <a:endParaRPr lang="fr-FR" b="1" dirty="0">
            <a:solidFill>
              <a:schemeClr val="tx1"/>
            </a:solidFill>
          </a:endParaRPr>
        </a:p>
      </dgm:t>
    </dgm:pt>
    <dgm:pt modelId="{B8BE3A4A-2041-49E7-A775-46CC72F13AAB}" type="parTrans" cxnId="{4B6F78E4-7712-4767-B34C-7F21359C9263}">
      <dgm:prSet/>
      <dgm:spPr/>
      <dgm:t>
        <a:bodyPr/>
        <a:lstStyle/>
        <a:p>
          <a:endParaRPr lang="fr-FR"/>
        </a:p>
      </dgm:t>
    </dgm:pt>
    <dgm:pt modelId="{88E2AECB-C997-4A9F-9DF1-0536A38C71FC}" type="sibTrans" cxnId="{4B6F78E4-7712-4767-B34C-7F21359C9263}">
      <dgm:prSet/>
      <dgm:spPr/>
      <dgm:t>
        <a:bodyPr/>
        <a:lstStyle/>
        <a:p>
          <a:endParaRPr lang="fr-FR"/>
        </a:p>
      </dgm:t>
    </dgm:pt>
    <dgm:pt modelId="{F2F08BBF-5B32-4731-8074-391A77EDCDD9}">
      <dgm:prSet phldrT="[Texte]"/>
      <dgm:spPr>
        <a:solidFill>
          <a:srgbClr val="FF6600"/>
        </a:solidFill>
      </dgm:spPr>
      <dgm:t>
        <a:bodyPr/>
        <a:lstStyle/>
        <a:p>
          <a:r>
            <a:rPr lang="fr-FR" b="1" dirty="0" smtClean="0">
              <a:solidFill>
                <a:schemeClr val="tx1"/>
              </a:solidFill>
            </a:rPr>
            <a:t>Elaborer une trace écrite</a:t>
          </a:r>
          <a:endParaRPr lang="fr-FR" b="1" dirty="0">
            <a:solidFill>
              <a:schemeClr val="tx1"/>
            </a:solidFill>
          </a:endParaRPr>
        </a:p>
      </dgm:t>
    </dgm:pt>
    <dgm:pt modelId="{F151B074-7341-46CD-B1C5-1FE00A5EEF75}" type="parTrans" cxnId="{8C40C3BE-2CFB-4A65-ACBA-CC588AD893B2}">
      <dgm:prSet/>
      <dgm:spPr/>
      <dgm:t>
        <a:bodyPr/>
        <a:lstStyle/>
        <a:p>
          <a:endParaRPr lang="fr-FR"/>
        </a:p>
      </dgm:t>
    </dgm:pt>
    <dgm:pt modelId="{CEF5145C-F52B-47C8-8E9B-03C70BA853D2}" type="sibTrans" cxnId="{8C40C3BE-2CFB-4A65-ACBA-CC588AD893B2}">
      <dgm:prSet/>
      <dgm:spPr/>
      <dgm:t>
        <a:bodyPr/>
        <a:lstStyle/>
        <a:p>
          <a:endParaRPr lang="fr-FR"/>
        </a:p>
      </dgm:t>
    </dgm:pt>
    <dgm:pt modelId="{3CB08489-DF83-433A-8653-8716C1CB2569}" type="pres">
      <dgm:prSet presAssocID="{623E5B46-C1A6-4FEB-AF88-2D84A262CF1C}" presName="cycleMatrixDiagram" presStyleCnt="0">
        <dgm:presLayoutVars>
          <dgm:chMax val="1"/>
          <dgm:dir/>
          <dgm:animLvl val="lvl"/>
          <dgm:resizeHandles val="exact"/>
        </dgm:presLayoutVars>
      </dgm:prSet>
      <dgm:spPr/>
      <dgm:t>
        <a:bodyPr/>
        <a:lstStyle/>
        <a:p>
          <a:endParaRPr lang="fr-FR"/>
        </a:p>
      </dgm:t>
    </dgm:pt>
    <dgm:pt modelId="{4619A64E-7318-4A31-96D8-786D12CE10E4}" type="pres">
      <dgm:prSet presAssocID="{623E5B46-C1A6-4FEB-AF88-2D84A262CF1C}" presName="children" presStyleCnt="0"/>
      <dgm:spPr/>
      <dgm:t>
        <a:bodyPr/>
        <a:lstStyle/>
        <a:p>
          <a:endParaRPr lang="fr-FR"/>
        </a:p>
      </dgm:t>
    </dgm:pt>
    <dgm:pt modelId="{2CDF125F-024C-4BFB-95A0-3521157022E6}" type="pres">
      <dgm:prSet presAssocID="{623E5B46-C1A6-4FEB-AF88-2D84A262CF1C}" presName="childPlaceholder" presStyleCnt="0"/>
      <dgm:spPr/>
      <dgm:t>
        <a:bodyPr/>
        <a:lstStyle/>
        <a:p>
          <a:endParaRPr lang="fr-FR"/>
        </a:p>
      </dgm:t>
    </dgm:pt>
    <dgm:pt modelId="{BE97916F-1CD0-4311-8CA5-598B0D970E30}" type="pres">
      <dgm:prSet presAssocID="{623E5B46-C1A6-4FEB-AF88-2D84A262CF1C}" presName="circle" presStyleCnt="0"/>
      <dgm:spPr/>
      <dgm:t>
        <a:bodyPr/>
        <a:lstStyle/>
        <a:p>
          <a:endParaRPr lang="fr-FR"/>
        </a:p>
      </dgm:t>
    </dgm:pt>
    <dgm:pt modelId="{4F7A0DA9-5867-4D26-B8F8-7D8D683C03E2}" type="pres">
      <dgm:prSet presAssocID="{623E5B46-C1A6-4FEB-AF88-2D84A262CF1C}" presName="quadrant1" presStyleLbl="node1" presStyleIdx="0" presStyleCnt="4">
        <dgm:presLayoutVars>
          <dgm:chMax val="1"/>
          <dgm:bulletEnabled val="1"/>
        </dgm:presLayoutVars>
      </dgm:prSet>
      <dgm:spPr/>
      <dgm:t>
        <a:bodyPr/>
        <a:lstStyle/>
        <a:p>
          <a:endParaRPr lang="fr-FR"/>
        </a:p>
      </dgm:t>
    </dgm:pt>
    <dgm:pt modelId="{84D15AA3-B924-4443-9110-498EF852AC54}" type="pres">
      <dgm:prSet presAssocID="{623E5B46-C1A6-4FEB-AF88-2D84A262CF1C}" presName="quadrant2" presStyleLbl="node1" presStyleIdx="1" presStyleCnt="4">
        <dgm:presLayoutVars>
          <dgm:chMax val="1"/>
          <dgm:bulletEnabled val="1"/>
        </dgm:presLayoutVars>
      </dgm:prSet>
      <dgm:spPr/>
      <dgm:t>
        <a:bodyPr/>
        <a:lstStyle/>
        <a:p>
          <a:endParaRPr lang="fr-FR"/>
        </a:p>
      </dgm:t>
    </dgm:pt>
    <dgm:pt modelId="{0E353FF7-FEB4-4242-8944-AD0E587A05A9}" type="pres">
      <dgm:prSet presAssocID="{623E5B46-C1A6-4FEB-AF88-2D84A262CF1C}" presName="quadrant3" presStyleLbl="node1" presStyleIdx="2" presStyleCnt="4" custAng="0" custScaleX="97557" custScaleY="98835" custLinFactNeighborX="-523" custLinFactNeighborY="-2613">
        <dgm:presLayoutVars>
          <dgm:chMax val="1"/>
          <dgm:bulletEnabled val="1"/>
        </dgm:presLayoutVars>
      </dgm:prSet>
      <dgm:spPr/>
      <dgm:t>
        <a:bodyPr/>
        <a:lstStyle/>
        <a:p>
          <a:endParaRPr lang="fr-FR"/>
        </a:p>
      </dgm:t>
    </dgm:pt>
    <dgm:pt modelId="{1BA4A554-F3E8-4BCB-9838-16250A359D19}" type="pres">
      <dgm:prSet presAssocID="{623E5B46-C1A6-4FEB-AF88-2D84A262CF1C}" presName="quadrant4" presStyleLbl="node1" presStyleIdx="3" presStyleCnt="4" custLinFactNeighborX="-424" custLinFactNeighborY="-3357">
        <dgm:presLayoutVars>
          <dgm:chMax val="1"/>
          <dgm:bulletEnabled val="1"/>
        </dgm:presLayoutVars>
      </dgm:prSet>
      <dgm:spPr/>
      <dgm:t>
        <a:bodyPr/>
        <a:lstStyle/>
        <a:p>
          <a:endParaRPr lang="fr-FR"/>
        </a:p>
      </dgm:t>
    </dgm:pt>
    <dgm:pt modelId="{0A326178-D836-40C5-B6C7-6577498008C2}" type="pres">
      <dgm:prSet presAssocID="{623E5B46-C1A6-4FEB-AF88-2D84A262CF1C}" presName="quadrantPlaceholder" presStyleCnt="0"/>
      <dgm:spPr/>
      <dgm:t>
        <a:bodyPr/>
        <a:lstStyle/>
        <a:p>
          <a:endParaRPr lang="fr-FR"/>
        </a:p>
      </dgm:t>
    </dgm:pt>
    <dgm:pt modelId="{82E32298-3782-42F1-A137-1E2DE5A54DAB}" type="pres">
      <dgm:prSet presAssocID="{623E5B46-C1A6-4FEB-AF88-2D84A262CF1C}" presName="center1" presStyleLbl="fgShp" presStyleIdx="0" presStyleCnt="2"/>
      <dgm:spPr/>
      <dgm:t>
        <a:bodyPr/>
        <a:lstStyle/>
        <a:p>
          <a:endParaRPr lang="fr-FR"/>
        </a:p>
      </dgm:t>
    </dgm:pt>
    <dgm:pt modelId="{10A0ED1E-AABE-4AA0-AA9E-4398E8B5B594}" type="pres">
      <dgm:prSet presAssocID="{623E5B46-C1A6-4FEB-AF88-2D84A262CF1C}" presName="center2" presStyleLbl="fgShp" presStyleIdx="1" presStyleCnt="2"/>
      <dgm:spPr/>
      <dgm:t>
        <a:bodyPr/>
        <a:lstStyle/>
        <a:p>
          <a:endParaRPr lang="fr-FR"/>
        </a:p>
      </dgm:t>
    </dgm:pt>
  </dgm:ptLst>
  <dgm:cxnLst>
    <dgm:cxn modelId="{0E0E3AF4-47A9-471F-AA74-666F6D4AAD25}" type="presOf" srcId="{623E5B46-C1A6-4FEB-AF88-2D84A262CF1C}" destId="{3CB08489-DF83-433A-8653-8716C1CB2569}" srcOrd="0" destOrd="0" presId="urn:microsoft.com/office/officeart/2005/8/layout/cycle4"/>
    <dgm:cxn modelId="{4B6F78E4-7712-4767-B34C-7F21359C9263}" srcId="{623E5B46-C1A6-4FEB-AF88-2D84A262CF1C}" destId="{73B7D9E7-C656-4C39-B3F2-8A7A0D25B4EF}" srcOrd="2" destOrd="0" parTransId="{B8BE3A4A-2041-49E7-A775-46CC72F13AAB}" sibTransId="{88E2AECB-C997-4A9F-9DF1-0536A38C71FC}"/>
    <dgm:cxn modelId="{5507968D-9C0F-4F5E-99E0-E5A3BADF88F7}" type="presOf" srcId="{F2F08BBF-5B32-4731-8074-391A77EDCDD9}" destId="{1BA4A554-F3E8-4BCB-9838-16250A359D19}" srcOrd="0" destOrd="0" presId="urn:microsoft.com/office/officeart/2005/8/layout/cycle4"/>
    <dgm:cxn modelId="{8C40C3BE-2CFB-4A65-ACBA-CC588AD893B2}" srcId="{623E5B46-C1A6-4FEB-AF88-2D84A262CF1C}" destId="{F2F08BBF-5B32-4731-8074-391A77EDCDD9}" srcOrd="3" destOrd="0" parTransId="{F151B074-7341-46CD-B1C5-1FE00A5EEF75}" sibTransId="{CEF5145C-F52B-47C8-8E9B-03C70BA853D2}"/>
    <dgm:cxn modelId="{04F815C5-8B1F-48E1-BA66-AB22385BC166}" type="presOf" srcId="{F5093726-F6C0-488B-87E5-72100C75950A}" destId="{4F7A0DA9-5867-4D26-B8F8-7D8D683C03E2}" srcOrd="0" destOrd="0" presId="urn:microsoft.com/office/officeart/2005/8/layout/cycle4"/>
    <dgm:cxn modelId="{41EC4667-EE1A-4409-9F45-0F98171EB9AF}" srcId="{623E5B46-C1A6-4FEB-AF88-2D84A262CF1C}" destId="{26640B43-2FC1-4C73-B039-2509490D729E}" srcOrd="1" destOrd="0" parTransId="{99E0E642-DD97-4429-BC3B-A6CCB345FAB4}" sibTransId="{A2C4D667-F39B-4DC8-8483-292F817A69C6}"/>
    <dgm:cxn modelId="{44F140ED-3D40-47AB-AEE5-834F50861808}" type="presOf" srcId="{26640B43-2FC1-4C73-B039-2509490D729E}" destId="{84D15AA3-B924-4443-9110-498EF852AC54}" srcOrd="0" destOrd="0" presId="urn:microsoft.com/office/officeart/2005/8/layout/cycle4"/>
    <dgm:cxn modelId="{EF6EC1F4-9FC1-4C34-897E-1310CDBD6DF2}" srcId="{623E5B46-C1A6-4FEB-AF88-2D84A262CF1C}" destId="{F5093726-F6C0-488B-87E5-72100C75950A}" srcOrd="0" destOrd="0" parTransId="{1CB3B77B-E399-4732-B012-438FF83FC15E}" sibTransId="{6DC71B45-ACCD-4225-891B-83D1DFDCD0AB}"/>
    <dgm:cxn modelId="{A9451979-036D-4C13-A88B-7EB898E54A96}" type="presOf" srcId="{73B7D9E7-C656-4C39-B3F2-8A7A0D25B4EF}" destId="{0E353FF7-FEB4-4242-8944-AD0E587A05A9}" srcOrd="0" destOrd="0" presId="urn:microsoft.com/office/officeart/2005/8/layout/cycle4"/>
    <dgm:cxn modelId="{66C63723-29B7-4986-B940-869E222131CD}" type="presParOf" srcId="{3CB08489-DF83-433A-8653-8716C1CB2569}" destId="{4619A64E-7318-4A31-96D8-786D12CE10E4}" srcOrd="0" destOrd="0" presId="urn:microsoft.com/office/officeart/2005/8/layout/cycle4"/>
    <dgm:cxn modelId="{491A0B60-4DB8-42FB-9045-32652B654E76}" type="presParOf" srcId="{4619A64E-7318-4A31-96D8-786D12CE10E4}" destId="{2CDF125F-024C-4BFB-95A0-3521157022E6}" srcOrd="0" destOrd="0" presId="urn:microsoft.com/office/officeart/2005/8/layout/cycle4"/>
    <dgm:cxn modelId="{0A99E17F-27C5-453D-B6F3-0B2B0AA86E35}" type="presParOf" srcId="{3CB08489-DF83-433A-8653-8716C1CB2569}" destId="{BE97916F-1CD0-4311-8CA5-598B0D970E30}" srcOrd="1" destOrd="0" presId="urn:microsoft.com/office/officeart/2005/8/layout/cycle4"/>
    <dgm:cxn modelId="{2EE9D9C6-A563-4D18-AE79-8260F66FA191}" type="presParOf" srcId="{BE97916F-1CD0-4311-8CA5-598B0D970E30}" destId="{4F7A0DA9-5867-4D26-B8F8-7D8D683C03E2}" srcOrd="0" destOrd="0" presId="urn:microsoft.com/office/officeart/2005/8/layout/cycle4"/>
    <dgm:cxn modelId="{B062514B-AA2B-4D2B-B1E0-7A8F8A33B426}" type="presParOf" srcId="{BE97916F-1CD0-4311-8CA5-598B0D970E30}" destId="{84D15AA3-B924-4443-9110-498EF852AC54}" srcOrd="1" destOrd="0" presId="urn:microsoft.com/office/officeart/2005/8/layout/cycle4"/>
    <dgm:cxn modelId="{1366B783-139A-447E-9D15-5E73512229A0}" type="presParOf" srcId="{BE97916F-1CD0-4311-8CA5-598B0D970E30}" destId="{0E353FF7-FEB4-4242-8944-AD0E587A05A9}" srcOrd="2" destOrd="0" presId="urn:microsoft.com/office/officeart/2005/8/layout/cycle4"/>
    <dgm:cxn modelId="{F459A7C5-67F0-4254-9563-741CCD8DCA09}" type="presParOf" srcId="{BE97916F-1CD0-4311-8CA5-598B0D970E30}" destId="{1BA4A554-F3E8-4BCB-9838-16250A359D19}" srcOrd="3" destOrd="0" presId="urn:microsoft.com/office/officeart/2005/8/layout/cycle4"/>
    <dgm:cxn modelId="{73C410DB-09DD-4398-9E73-636BD3FCC94B}" type="presParOf" srcId="{BE97916F-1CD0-4311-8CA5-598B0D970E30}" destId="{0A326178-D836-40C5-B6C7-6577498008C2}" srcOrd="4" destOrd="0" presId="urn:microsoft.com/office/officeart/2005/8/layout/cycle4"/>
    <dgm:cxn modelId="{404AB6A8-61BA-467D-8914-7F91EC830A8A}" type="presParOf" srcId="{3CB08489-DF83-433A-8653-8716C1CB2569}" destId="{82E32298-3782-42F1-A137-1E2DE5A54DAB}" srcOrd="2" destOrd="0" presId="urn:microsoft.com/office/officeart/2005/8/layout/cycle4"/>
    <dgm:cxn modelId="{0E4ECD97-6C4F-44DD-A1CF-550069B2407B}" type="presParOf" srcId="{3CB08489-DF83-433A-8653-8716C1CB2569}" destId="{10A0ED1E-AABE-4AA0-AA9E-4398E8B5B59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A0DA9-5867-4D26-B8F8-7D8D683C03E2}">
      <dsp:nvSpPr>
        <dsp:cNvPr id="0" name=""/>
        <dsp:cNvSpPr/>
      </dsp:nvSpPr>
      <dsp:spPr>
        <a:xfrm>
          <a:off x="2138086" y="343897"/>
          <a:ext cx="2612416" cy="2612416"/>
        </a:xfrm>
        <a:prstGeom prst="pieWedge">
          <a:avLst/>
        </a:prstGeom>
        <a:solidFill>
          <a:srgbClr val="00B05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S’approprier le programme</a:t>
          </a:r>
          <a:endParaRPr lang="fr-FR" sz="2000" b="1" kern="1200" dirty="0">
            <a:solidFill>
              <a:schemeClr val="tx1"/>
            </a:solidFill>
          </a:endParaRPr>
        </a:p>
      </dsp:txBody>
      <dsp:txXfrm>
        <a:off x="2903245" y="1109056"/>
        <a:ext cx="1847257" cy="1847257"/>
      </dsp:txXfrm>
    </dsp:sp>
    <dsp:sp modelId="{84D15AA3-B924-4443-9110-498EF852AC54}">
      <dsp:nvSpPr>
        <dsp:cNvPr id="0" name=""/>
        <dsp:cNvSpPr/>
      </dsp:nvSpPr>
      <dsp:spPr>
        <a:xfrm rot="5400000">
          <a:off x="4871168" y="343897"/>
          <a:ext cx="2612416" cy="2612416"/>
        </a:xfrm>
        <a:prstGeom prst="pieWedge">
          <a:avLst/>
        </a:prstGeom>
        <a:solidFill>
          <a:schemeClr val="accent5">
            <a:lumMod val="60000"/>
            <a:lumOff val="4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Construire un repère historique</a:t>
          </a:r>
          <a:endParaRPr lang="fr-FR" sz="2000" b="1" kern="1200" dirty="0">
            <a:solidFill>
              <a:schemeClr val="tx1"/>
            </a:solidFill>
          </a:endParaRPr>
        </a:p>
      </dsp:txBody>
      <dsp:txXfrm rot="-5400000">
        <a:off x="4871168" y="1109056"/>
        <a:ext cx="1847257" cy="1847257"/>
      </dsp:txXfrm>
    </dsp:sp>
    <dsp:sp modelId="{0E353FF7-FEB4-4242-8944-AD0E587A05A9}">
      <dsp:nvSpPr>
        <dsp:cNvPr id="0" name=""/>
        <dsp:cNvSpPr/>
      </dsp:nvSpPr>
      <dsp:spPr>
        <a:xfrm rot="10800000">
          <a:off x="4889416" y="3023934"/>
          <a:ext cx="2548594" cy="2581981"/>
        </a:xfrm>
        <a:prstGeom prst="pieWedge">
          <a:avLst/>
        </a:prstGeom>
        <a:solidFill>
          <a:srgbClr val="FFC0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Utiliser des documents</a:t>
          </a:r>
          <a:endParaRPr lang="fr-FR" sz="2000" b="1" kern="1200" dirty="0">
            <a:solidFill>
              <a:schemeClr val="tx1"/>
            </a:solidFill>
          </a:endParaRPr>
        </a:p>
      </dsp:txBody>
      <dsp:txXfrm rot="10800000">
        <a:off x="4889416" y="3023934"/>
        <a:ext cx="1802128" cy="1825736"/>
      </dsp:txXfrm>
    </dsp:sp>
    <dsp:sp modelId="{1BA4A554-F3E8-4BCB-9838-16250A359D19}">
      <dsp:nvSpPr>
        <dsp:cNvPr id="0" name=""/>
        <dsp:cNvSpPr/>
      </dsp:nvSpPr>
      <dsp:spPr>
        <a:xfrm rot="16200000">
          <a:off x="2127010" y="2989281"/>
          <a:ext cx="2612416" cy="2612416"/>
        </a:xfrm>
        <a:prstGeom prst="pieWedge">
          <a:avLst/>
        </a:prstGeom>
        <a:solidFill>
          <a:srgbClr val="FF66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Elaborer une trace écrite</a:t>
          </a:r>
          <a:endParaRPr lang="fr-FR" sz="2000" b="1" kern="1200" dirty="0">
            <a:solidFill>
              <a:schemeClr val="tx1"/>
            </a:solidFill>
          </a:endParaRPr>
        </a:p>
      </dsp:txBody>
      <dsp:txXfrm rot="5400000">
        <a:off x="2892169" y="2989281"/>
        <a:ext cx="1847257" cy="1847257"/>
      </dsp:txXfrm>
    </dsp:sp>
    <dsp:sp modelId="{82E32298-3782-42F1-A137-1E2DE5A54DAB}">
      <dsp:nvSpPr>
        <dsp:cNvPr id="0" name=""/>
        <dsp:cNvSpPr/>
      </dsp:nvSpPr>
      <dsp:spPr>
        <a:xfrm>
          <a:off x="4359847" y="2473650"/>
          <a:ext cx="901977" cy="784328"/>
        </a:xfrm>
        <a:prstGeom prst="circularArrow">
          <a:avLst/>
        </a:prstGeom>
        <a:solidFill>
          <a:schemeClr val="accent2">
            <a:tint val="40000"/>
            <a:hueOff val="0"/>
            <a:satOff val="0"/>
            <a:lumOff val="0"/>
            <a:alphaOff val="0"/>
          </a:schemeClr>
        </a:solidFill>
        <a:ln>
          <a:noFill/>
        </a:ln>
        <a:effectLst>
          <a:outerShdw blurRad="50800" dist="38100" dir="5400000" rotWithShape="0">
            <a:srgbClr val="000000">
              <a:alpha val="46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0A0ED1E-AABE-4AA0-AA9E-4398E8B5B594}">
      <dsp:nvSpPr>
        <dsp:cNvPr id="0" name=""/>
        <dsp:cNvSpPr/>
      </dsp:nvSpPr>
      <dsp:spPr>
        <a:xfrm rot="10800000">
          <a:off x="4359847" y="2775315"/>
          <a:ext cx="901977" cy="784328"/>
        </a:xfrm>
        <a:prstGeom prst="circularArrow">
          <a:avLst/>
        </a:prstGeom>
        <a:solidFill>
          <a:schemeClr val="accent2">
            <a:tint val="40000"/>
            <a:hueOff val="0"/>
            <a:satOff val="0"/>
            <a:lumOff val="0"/>
            <a:alphaOff val="0"/>
          </a:schemeClr>
        </a:solidFill>
        <a:ln>
          <a:noFill/>
        </a:ln>
        <a:effectLst>
          <a:outerShdw blurRad="50800" dist="38100" dir="5400000" rotWithShape="0">
            <a:srgbClr val="000000">
              <a:alpha val="46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8CA04-5582-0F46-81E0-460205BDC371}" type="datetimeFigureOut">
              <a:rPr lang="fr-FR" smtClean="0"/>
              <a:t>11/06/2018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F8C4F-BF01-5740-A352-11642F345D07}" type="slidenum">
              <a:rPr lang="fr-FR" smtClean="0"/>
              <a:t>‹N°›</a:t>
            </a:fld>
            <a:endParaRPr lang="fr-FR"/>
          </a:p>
        </p:txBody>
      </p:sp>
    </p:spTree>
    <p:extLst>
      <p:ext uri="{BB962C8B-B14F-4D97-AF65-F5344CB8AC3E}">
        <p14:creationId xmlns:p14="http://schemas.microsoft.com/office/powerpoint/2010/main" val="21165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E1EB98-18F6-433E-8699-9DEB41E1CADD}" type="slidenum">
              <a:rPr lang="fr-FR" altLang="fr-FR"/>
              <a:pPr eaLnBrk="1" hangingPunct="1"/>
              <a:t>19</a:t>
            </a:fld>
            <a:endParaRPr lang="fr-FR" altLang="fr-F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32760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222069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F4AC48D-DAE5-514E-823A-B4A804BB6F96}" type="datetimeFigureOut">
              <a:rPr lang="fr-FR" smtClean="0"/>
              <a:t>11/06/2018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319923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55190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57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130147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95226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3395777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6353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397770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116386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4AC48D-DAE5-514E-823A-B4A804BB6F96}" type="datetimeFigureOut">
              <a:rPr lang="fr-FR" smtClean="0"/>
              <a:t>11/06/2018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275652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F4AC48D-DAE5-514E-823A-B4A804BB6F96}" type="datetimeFigureOut">
              <a:rPr lang="fr-FR" smtClean="0"/>
              <a:t>11/06/2018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222877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F4AC48D-DAE5-514E-823A-B4A804BB6F96}" type="datetimeFigureOut">
              <a:rPr lang="fr-FR" smtClean="0"/>
              <a:t>11/06/2018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303158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F4AC48D-DAE5-514E-823A-B4A804BB6F96}" type="datetimeFigureOut">
              <a:rPr lang="fr-FR" smtClean="0"/>
              <a:t>11/06/2018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30345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AC48D-DAE5-514E-823A-B4A804BB6F96}" type="datetimeFigureOut">
              <a:rPr lang="fr-FR" smtClean="0"/>
              <a:t>11/06/2018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189442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F4AC48D-DAE5-514E-823A-B4A804BB6F96}" type="datetimeFigureOut">
              <a:rPr lang="fr-FR" smtClean="0"/>
              <a:t>11/06/2018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295577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F4AC48D-DAE5-514E-823A-B4A804BB6F96}" type="datetimeFigureOut">
              <a:rPr lang="fr-FR" smtClean="0"/>
              <a:t>11/06/2018</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1546678C-0C89-DE4F-B214-E79A6C021A91}" type="slidenum">
              <a:rPr lang="fr-FR" smtClean="0"/>
              <a:t>‹N°›</a:t>
            </a:fld>
            <a:endParaRPr lang="fr-FR"/>
          </a:p>
        </p:txBody>
      </p:sp>
    </p:spTree>
    <p:extLst>
      <p:ext uri="{BB962C8B-B14F-4D97-AF65-F5344CB8AC3E}">
        <p14:creationId xmlns:p14="http://schemas.microsoft.com/office/powerpoint/2010/main" val="281034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F4AC48D-DAE5-514E-823A-B4A804BB6F96}" type="datetimeFigureOut">
              <a:rPr lang="fr-FR" smtClean="0"/>
              <a:t>11/06/2018</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546678C-0C89-DE4F-B214-E79A6C021A91}" type="slidenum">
              <a:rPr lang="fr-FR" smtClean="0"/>
              <a:t>‹N°›</a:t>
            </a:fld>
            <a:endParaRPr lang="fr-FR"/>
          </a:p>
        </p:txBody>
      </p:sp>
    </p:spTree>
    <p:extLst>
      <p:ext uri="{BB962C8B-B14F-4D97-AF65-F5344CB8AC3E}">
        <p14:creationId xmlns:p14="http://schemas.microsoft.com/office/powerpoint/2010/main" val="33170138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Enseigner l’histoire au cycle 3</a:t>
            </a:r>
            <a:br>
              <a:rPr lang="fr-FR" dirty="0"/>
            </a:br>
            <a:endParaRPr lang="fr-FR" dirty="0"/>
          </a:p>
        </p:txBody>
      </p:sp>
      <p:sp>
        <p:nvSpPr>
          <p:cNvPr id="3" name="Sous-titre 2"/>
          <p:cNvSpPr>
            <a:spLocks noGrp="1"/>
          </p:cNvSpPr>
          <p:nvPr>
            <p:ph type="subTitle" idx="1"/>
          </p:nvPr>
        </p:nvSpPr>
        <p:spPr>
          <a:xfrm>
            <a:off x="450273" y="3228726"/>
            <a:ext cx="5800898" cy="1913466"/>
          </a:xfrm>
        </p:spPr>
        <p:txBody>
          <a:bodyPr>
            <a:normAutofit fontScale="77500" lnSpcReduction="20000"/>
          </a:bodyPr>
          <a:lstStyle/>
          <a:p>
            <a:r>
              <a:rPr lang="fr-FR" sz="3000" b="1" dirty="0" smtClean="0">
                <a:solidFill>
                  <a:schemeClr val="accent1">
                    <a:lumMod val="50000"/>
                  </a:schemeClr>
                </a:solidFill>
              </a:rPr>
              <a:t>Un exemple avec les figures </a:t>
            </a:r>
            <a:r>
              <a:rPr lang="fr-FR" sz="3000" b="1" dirty="0" smtClean="0">
                <a:solidFill>
                  <a:schemeClr val="accent1">
                    <a:lumMod val="50000"/>
                  </a:schemeClr>
                </a:solidFill>
              </a:rPr>
              <a:t>royales</a:t>
            </a:r>
            <a:r>
              <a:rPr lang="fr-FR" dirty="0" smtClean="0">
                <a:solidFill>
                  <a:schemeClr val="accent1">
                    <a:lumMod val="50000"/>
                  </a:schemeClr>
                </a:solidFill>
              </a:rPr>
              <a:t> </a:t>
            </a:r>
            <a:endParaRPr lang="fr-FR" dirty="0" smtClean="0">
              <a:solidFill>
                <a:schemeClr val="accent1">
                  <a:lumMod val="50000"/>
                </a:schemeClr>
              </a:solidFill>
            </a:endParaRPr>
          </a:p>
          <a:p>
            <a:endParaRPr lang="fr-FR" dirty="0" smtClean="0"/>
          </a:p>
          <a:p>
            <a:endParaRPr lang="fr-FR" dirty="0"/>
          </a:p>
          <a:p>
            <a:endParaRPr lang="fr-FR" dirty="0" smtClean="0"/>
          </a:p>
          <a:p>
            <a:r>
              <a:rPr lang="fr-FR" sz="1500" i="1" dirty="0" smtClean="0"/>
              <a:t>Diaporama réalisé à partir de </a:t>
            </a:r>
            <a:r>
              <a:rPr lang="fr-FR" sz="1500" i="1" dirty="0" smtClean="0"/>
              <a:t>la formation à l’ESEN  </a:t>
            </a:r>
            <a:endParaRPr lang="fr-FR" sz="1500" i="1" dirty="0"/>
          </a:p>
        </p:txBody>
      </p:sp>
    </p:spTree>
    <p:extLst>
      <p:ext uri="{BB962C8B-B14F-4D97-AF65-F5344CB8AC3E}">
        <p14:creationId xmlns:p14="http://schemas.microsoft.com/office/powerpoint/2010/main" val="332268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16523414"/>
              </p:ext>
            </p:extLst>
          </p:nvPr>
        </p:nvGraphicFramePr>
        <p:xfrm>
          <a:off x="360608" y="573378"/>
          <a:ext cx="8448540" cy="6056934"/>
        </p:xfrm>
        <a:graphic>
          <a:graphicData uri="http://schemas.openxmlformats.org/drawingml/2006/table">
            <a:tbl>
              <a:tblPr firstRow="1" bandRow="1">
                <a:tableStyleId>{5940675A-B579-460E-94D1-54222C63F5DA}</a:tableStyleId>
              </a:tblPr>
              <a:tblGrid>
                <a:gridCol w="2112135">
                  <a:extLst>
                    <a:ext uri="{9D8B030D-6E8A-4147-A177-3AD203B41FA5}">
                      <a16:colId xmlns:a16="http://schemas.microsoft.com/office/drawing/2014/main" val="20000"/>
                    </a:ext>
                  </a:extLst>
                </a:gridCol>
                <a:gridCol w="2112135">
                  <a:extLst>
                    <a:ext uri="{9D8B030D-6E8A-4147-A177-3AD203B41FA5}">
                      <a16:colId xmlns:a16="http://schemas.microsoft.com/office/drawing/2014/main" val="20001"/>
                    </a:ext>
                  </a:extLst>
                </a:gridCol>
                <a:gridCol w="2112135">
                  <a:extLst>
                    <a:ext uri="{9D8B030D-6E8A-4147-A177-3AD203B41FA5}">
                      <a16:colId xmlns:a16="http://schemas.microsoft.com/office/drawing/2014/main" val="20002"/>
                    </a:ext>
                  </a:extLst>
                </a:gridCol>
                <a:gridCol w="2112135">
                  <a:extLst>
                    <a:ext uri="{9D8B030D-6E8A-4147-A177-3AD203B41FA5}">
                      <a16:colId xmlns:a16="http://schemas.microsoft.com/office/drawing/2014/main" val="20003"/>
                    </a:ext>
                  </a:extLst>
                </a:gridCol>
              </a:tblGrid>
              <a:tr h="373488">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IX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François 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Henri 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XIV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000"/>
                  </a:ext>
                </a:extLst>
              </a:tr>
              <a:tr h="1159099">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1"/>
                  </a:ext>
                </a:extLst>
              </a:tr>
              <a:tr h="450760">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Le sacre de Louis IX, miniature du manuscrit de l’Ordo du sacre, 1250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Recueil des rois de France, Jean du Tillet, vers 1545-1547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Sacre d’Henri IV en 1594, tableau de Nicolas Bollery début XVIIème 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Louis XIV en costume du sacre, 1701, Hyacinthe Rigaud</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538757">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386366">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Saint-Louis en majesté, miniature du </a:t>
                      </a:r>
                      <a:r>
                        <a:rPr lang="fr-FR" sz="1000" b="1" dirty="0" err="1">
                          <a:effectLst/>
                          <a:latin typeface="Calibri" panose="020F0502020204030204" pitchFamily="34" charset="0"/>
                          <a:ea typeface="Calibri" panose="020F0502020204030204" pitchFamily="34" charset="0"/>
                          <a:cs typeface="Times New Roman" panose="02020603050405020304" pitchFamily="18" charset="0"/>
                        </a:rPr>
                        <a:t>XIIIè</a:t>
                      </a:r>
                      <a:r>
                        <a:rPr lang="fr-FR" sz="1000" b="1" dirty="0">
                          <a:effectLst/>
                          <a:latin typeface="Calibri" panose="020F0502020204030204" pitchFamily="34" charset="0"/>
                          <a:ea typeface="Calibri" panose="020F0502020204030204" pitchFamily="34" charset="0"/>
                          <a:cs typeface="Times New Roman" panose="02020603050405020304" pitchFamily="18" charset="0"/>
                        </a:rPr>
                        <a:t> siècle Archives nationales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Portrait de François 1</a:t>
                      </a:r>
                      <a:r>
                        <a:rPr lang="fr-FR" sz="1000" b="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000" b="1" dirty="0">
                          <a:effectLst/>
                          <a:latin typeface="Calibri" panose="020F0502020204030204" pitchFamily="34" charset="0"/>
                          <a:ea typeface="Calibri" panose="020F0502020204030204" pitchFamily="34" charset="0"/>
                          <a:cs typeface="Times New Roman" panose="02020603050405020304" pitchFamily="18" charset="0"/>
                        </a:rPr>
                        <a:t> en buste, Jean Clouet, vers 1525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Henri IV, tableau de Frans Pourbus le Jeune début XVIIème siècle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Louis XIV en cuirasse, Hyacinthe Rigaud, 1694-1699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15" name="Image 14"/>
          <p:cNvPicPr/>
          <p:nvPr/>
        </p:nvPicPr>
        <p:blipFill>
          <a:blip r:embed="rId2">
            <a:extLst>
              <a:ext uri="{28A0092B-C50C-407E-A947-70E740481C1C}">
                <a14:useLocalDpi xmlns:a14="http://schemas.microsoft.com/office/drawing/2010/main" val="0"/>
              </a:ext>
            </a:extLst>
          </a:blip>
          <a:srcRect/>
          <a:stretch>
            <a:fillRect/>
          </a:stretch>
        </p:blipFill>
        <p:spPr bwMode="auto">
          <a:xfrm>
            <a:off x="360608" y="1257300"/>
            <a:ext cx="2089150" cy="1638300"/>
          </a:xfrm>
          <a:prstGeom prst="rect">
            <a:avLst/>
          </a:prstGeom>
          <a:noFill/>
          <a:ln>
            <a:noFill/>
          </a:ln>
        </p:spPr>
      </p:pic>
      <p:pic>
        <p:nvPicPr>
          <p:cNvPr id="16" name="Imag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495" y="986472"/>
            <a:ext cx="1695450" cy="2408555"/>
          </a:xfrm>
          <a:prstGeom prst="rect">
            <a:avLst/>
          </a:prstGeom>
          <a:noFill/>
          <a:ln>
            <a:noFill/>
          </a:ln>
        </p:spPr>
      </p:pic>
      <p:pic>
        <p:nvPicPr>
          <p:cNvPr id="17" name="Image 16"/>
          <p:cNvPicPr/>
          <p:nvPr/>
        </p:nvPicPr>
        <p:blipFill>
          <a:blip r:embed="rId4">
            <a:extLst>
              <a:ext uri="{28A0092B-C50C-407E-A947-70E740481C1C}">
                <a14:useLocalDpi xmlns:a14="http://schemas.microsoft.com/office/drawing/2010/main" val="0"/>
              </a:ext>
            </a:extLst>
          </a:blip>
          <a:srcRect/>
          <a:stretch>
            <a:fillRect/>
          </a:stretch>
        </p:blipFill>
        <p:spPr bwMode="auto">
          <a:xfrm>
            <a:off x="4617320" y="1443037"/>
            <a:ext cx="1996226" cy="1495426"/>
          </a:xfrm>
          <a:prstGeom prst="rect">
            <a:avLst/>
          </a:prstGeom>
          <a:noFill/>
          <a:ln>
            <a:noFill/>
          </a:ln>
        </p:spPr>
      </p:pic>
      <p:pic>
        <p:nvPicPr>
          <p:cNvPr id="18" name="Image 17"/>
          <p:cNvPicPr/>
          <p:nvPr/>
        </p:nvPicPr>
        <p:blipFill>
          <a:blip r:embed="rId5">
            <a:extLst>
              <a:ext uri="{28A0092B-C50C-407E-A947-70E740481C1C}">
                <a14:useLocalDpi xmlns:a14="http://schemas.microsoft.com/office/drawing/2010/main" val="0"/>
              </a:ext>
            </a:extLst>
          </a:blip>
          <a:srcRect/>
          <a:stretch>
            <a:fillRect/>
          </a:stretch>
        </p:blipFill>
        <p:spPr bwMode="auto">
          <a:xfrm>
            <a:off x="6983395" y="1044612"/>
            <a:ext cx="1534160" cy="2190750"/>
          </a:xfrm>
          <a:prstGeom prst="rect">
            <a:avLst/>
          </a:prstGeom>
          <a:noFill/>
          <a:ln>
            <a:noFill/>
          </a:ln>
        </p:spPr>
      </p:pic>
      <p:pic>
        <p:nvPicPr>
          <p:cNvPr id="19" name="Image 18"/>
          <p:cNvPicPr/>
          <p:nvPr/>
        </p:nvPicPr>
        <p:blipFill>
          <a:blip r:embed="rId6">
            <a:extLst>
              <a:ext uri="{28A0092B-C50C-407E-A947-70E740481C1C}">
                <a14:useLocalDpi xmlns:a14="http://schemas.microsoft.com/office/drawing/2010/main" val="0"/>
              </a:ext>
            </a:extLst>
          </a:blip>
          <a:srcRect/>
          <a:stretch>
            <a:fillRect/>
          </a:stretch>
        </p:blipFill>
        <p:spPr bwMode="auto">
          <a:xfrm>
            <a:off x="633533" y="4074362"/>
            <a:ext cx="1555072" cy="2159014"/>
          </a:xfrm>
          <a:prstGeom prst="rect">
            <a:avLst/>
          </a:prstGeom>
          <a:noFill/>
          <a:ln>
            <a:noFill/>
          </a:ln>
        </p:spPr>
      </p:pic>
      <p:pic>
        <p:nvPicPr>
          <p:cNvPr id="20" name="Image 19"/>
          <p:cNvPicPr/>
          <p:nvPr/>
        </p:nvPicPr>
        <p:blipFill>
          <a:blip r:embed="rId7">
            <a:extLst>
              <a:ext uri="{28A0092B-C50C-407E-A947-70E740481C1C}">
                <a14:useLocalDpi xmlns:a14="http://schemas.microsoft.com/office/drawing/2010/main" val="0"/>
              </a:ext>
            </a:extLst>
          </a:blip>
          <a:srcRect/>
          <a:stretch>
            <a:fillRect/>
          </a:stretch>
        </p:blipFill>
        <p:spPr bwMode="auto">
          <a:xfrm>
            <a:off x="2722495" y="4074362"/>
            <a:ext cx="1659098" cy="2097543"/>
          </a:xfrm>
          <a:prstGeom prst="rect">
            <a:avLst/>
          </a:prstGeom>
          <a:noFill/>
          <a:ln>
            <a:noFill/>
          </a:ln>
        </p:spPr>
      </p:pic>
      <p:pic>
        <p:nvPicPr>
          <p:cNvPr id="21" name="Image 20"/>
          <p:cNvPicPr/>
          <p:nvPr/>
        </p:nvPicPr>
        <p:blipFill>
          <a:blip r:embed="rId8">
            <a:extLst>
              <a:ext uri="{28A0092B-C50C-407E-A947-70E740481C1C}">
                <a14:useLocalDpi xmlns:a14="http://schemas.microsoft.com/office/drawing/2010/main" val="0"/>
              </a:ext>
            </a:extLst>
          </a:blip>
          <a:srcRect/>
          <a:stretch>
            <a:fillRect/>
          </a:stretch>
        </p:blipFill>
        <p:spPr bwMode="auto">
          <a:xfrm>
            <a:off x="4915483" y="4074362"/>
            <a:ext cx="1663599" cy="2097543"/>
          </a:xfrm>
          <a:prstGeom prst="rect">
            <a:avLst/>
          </a:prstGeom>
          <a:noFill/>
          <a:ln>
            <a:noFill/>
          </a:ln>
        </p:spPr>
      </p:pic>
      <p:pic>
        <p:nvPicPr>
          <p:cNvPr id="22" name="Image 2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9690" y="3998362"/>
            <a:ext cx="1689155" cy="2173543"/>
          </a:xfrm>
          <a:prstGeom prst="rect">
            <a:avLst/>
          </a:prstGeom>
          <a:noFill/>
          <a:ln>
            <a:noFill/>
          </a:ln>
        </p:spPr>
      </p:pic>
    </p:spTree>
    <p:extLst>
      <p:ext uri="{BB962C8B-B14F-4D97-AF65-F5344CB8AC3E}">
        <p14:creationId xmlns:p14="http://schemas.microsoft.com/office/powerpoint/2010/main" val="151635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673341057"/>
              </p:ext>
            </p:extLst>
          </p:nvPr>
        </p:nvGraphicFramePr>
        <p:xfrm>
          <a:off x="90150" y="102054"/>
          <a:ext cx="8925060" cy="6521857"/>
        </p:xfrm>
        <a:graphic>
          <a:graphicData uri="http://schemas.openxmlformats.org/drawingml/2006/table">
            <a:tbl>
              <a:tblPr firstRow="1" bandRow="1">
                <a:tableStyleId>{5940675A-B579-460E-94D1-54222C63F5DA}</a:tableStyleId>
              </a:tblPr>
              <a:tblGrid>
                <a:gridCol w="2231265">
                  <a:extLst>
                    <a:ext uri="{9D8B030D-6E8A-4147-A177-3AD203B41FA5}">
                      <a16:colId xmlns:a16="http://schemas.microsoft.com/office/drawing/2014/main" val="20000"/>
                    </a:ext>
                  </a:extLst>
                </a:gridCol>
                <a:gridCol w="2231265">
                  <a:extLst>
                    <a:ext uri="{9D8B030D-6E8A-4147-A177-3AD203B41FA5}">
                      <a16:colId xmlns:a16="http://schemas.microsoft.com/office/drawing/2014/main" val="20001"/>
                    </a:ext>
                  </a:extLst>
                </a:gridCol>
                <a:gridCol w="2231265">
                  <a:extLst>
                    <a:ext uri="{9D8B030D-6E8A-4147-A177-3AD203B41FA5}">
                      <a16:colId xmlns:a16="http://schemas.microsoft.com/office/drawing/2014/main" val="20002"/>
                    </a:ext>
                  </a:extLst>
                </a:gridCol>
                <a:gridCol w="2231265">
                  <a:extLst>
                    <a:ext uri="{9D8B030D-6E8A-4147-A177-3AD203B41FA5}">
                      <a16:colId xmlns:a16="http://schemas.microsoft.com/office/drawing/2014/main" val="20003"/>
                    </a:ext>
                  </a:extLst>
                </a:gridCol>
              </a:tblGrid>
              <a:tr h="412121">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IX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François 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Henri 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XIV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000"/>
                  </a:ext>
                </a:extLst>
              </a:tr>
              <a:tr h="535454">
                <a:tc>
                  <a:txBody>
                    <a:bodyPr/>
                    <a:lstStyle/>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1"/>
                  </a:ext>
                </a:extLst>
              </a:tr>
              <a:tr h="356744">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La Saint-Chapelle, Paris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Château de Chambord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Gravure catholiques et protestants, XVIème siècle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Château de Versailles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35454">
                <a:tc>
                  <a:txBody>
                    <a:bodyPr/>
                    <a:lstStyle/>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254020">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Blanche de Castille et son fils Louis IX, Bible de Saint Louis,  Tolède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Léonard de Vinci, autoportrait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75"/>
                        </a:spcBef>
                        <a:spcAft>
                          <a:spcPts val="375"/>
                        </a:spcAft>
                      </a:pPr>
                      <a:r>
                        <a:rPr lang="fr-FR" sz="1000" b="1" dirty="0">
                          <a:effectLst/>
                          <a:latin typeface="Calibri" panose="020F0502020204030204" pitchFamily="34" charset="0"/>
                          <a:ea typeface="Calibri" panose="020F0502020204030204" pitchFamily="34" charset="0"/>
                        </a:rPr>
                        <a:t>Massacre de la </a:t>
                      </a:r>
                      <a:r>
                        <a:rPr lang="fr-FR" sz="1000" b="1" dirty="0" err="1">
                          <a:effectLst/>
                          <a:latin typeface="Calibri" panose="020F0502020204030204" pitchFamily="34" charset="0"/>
                          <a:ea typeface="Calibri" panose="020F0502020204030204" pitchFamily="34" charset="0"/>
                        </a:rPr>
                        <a:t>Saint-Barthélémy</a:t>
                      </a:r>
                      <a:r>
                        <a:rPr lang="fr-FR" sz="1000" b="1" dirty="0">
                          <a:effectLst/>
                          <a:latin typeface="Calibri" panose="020F0502020204030204" pitchFamily="34" charset="0"/>
                          <a:ea typeface="Calibri" panose="020F0502020204030204" pitchFamily="34" charset="0"/>
                        </a:rPr>
                        <a:t>, François Dubois</a:t>
                      </a:r>
                      <a:endParaRPr lang="fr-FR" sz="9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Louis XIV et une cérémonie de promotion de chevalier, tableau de François Marot, 1710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87228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5"/>
                  </a:ext>
                </a:extLst>
              </a:tr>
              <a:tr h="223111">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La France en 1224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La France au XVIème siècle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La France en 1610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L’Europe à la mort de Louis XIV</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pic>
        <p:nvPicPr>
          <p:cNvPr id="12" name="Image 11"/>
          <p:cNvPicPr/>
          <p:nvPr/>
        </p:nvPicPr>
        <p:blipFill>
          <a:blip r:embed="rId2">
            <a:extLst>
              <a:ext uri="{28A0092B-C50C-407E-A947-70E740481C1C}">
                <a14:useLocalDpi xmlns:a14="http://schemas.microsoft.com/office/drawing/2010/main" val="0"/>
              </a:ext>
            </a:extLst>
          </a:blip>
          <a:srcRect/>
          <a:stretch>
            <a:fillRect/>
          </a:stretch>
        </p:blipFill>
        <p:spPr bwMode="auto">
          <a:xfrm>
            <a:off x="90150" y="596614"/>
            <a:ext cx="2159000" cy="1234440"/>
          </a:xfrm>
          <a:prstGeom prst="rect">
            <a:avLst/>
          </a:prstGeom>
          <a:noFill/>
          <a:ln>
            <a:noFill/>
          </a:ln>
        </p:spPr>
      </p:pic>
      <p:pic>
        <p:nvPicPr>
          <p:cNvPr id="13" name="Imag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906" y="641699"/>
            <a:ext cx="2097942" cy="1144270"/>
          </a:xfrm>
          <a:prstGeom prst="rect">
            <a:avLst/>
          </a:prstGeom>
          <a:noFill/>
          <a:ln>
            <a:noFill/>
          </a:ln>
        </p:spPr>
      </p:pic>
      <p:pic>
        <p:nvPicPr>
          <p:cNvPr id="14" name="Image 13" descr="http://tice33.ac-bordeaux.fr/PubliScol33/Portals/69/CM1CM2/la%20Réforme%20vue%20par%20les%20protestants%201591%20gravur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532" y="596614"/>
            <a:ext cx="1979295" cy="1317625"/>
          </a:xfrm>
          <a:prstGeom prst="rect">
            <a:avLst/>
          </a:prstGeom>
          <a:noFill/>
          <a:ln>
            <a:noFill/>
          </a:ln>
        </p:spPr>
      </p:pic>
      <p:pic>
        <p:nvPicPr>
          <p:cNvPr id="23" name="Image 2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189" y="596614"/>
            <a:ext cx="1884718" cy="1317625"/>
          </a:xfrm>
          <a:prstGeom prst="rect">
            <a:avLst/>
          </a:prstGeom>
          <a:noFill/>
          <a:ln>
            <a:noFill/>
          </a:ln>
        </p:spPr>
      </p:pic>
      <p:pic>
        <p:nvPicPr>
          <p:cNvPr id="24" name="Image 23" descr="Blanche de Castille et son fils Saint Louis (Bible de Saint Louis, Tolède)"/>
          <p:cNvPicPr/>
          <p:nvPr/>
        </p:nvPicPr>
        <p:blipFill>
          <a:blip r:embed="rId6">
            <a:extLst>
              <a:ext uri="{28A0092B-C50C-407E-A947-70E740481C1C}">
                <a14:useLocalDpi xmlns:a14="http://schemas.microsoft.com/office/drawing/2010/main" val="0"/>
              </a:ext>
            </a:extLst>
          </a:blip>
          <a:srcRect/>
          <a:stretch>
            <a:fillRect/>
          </a:stretch>
        </p:blipFill>
        <p:spPr bwMode="auto">
          <a:xfrm>
            <a:off x="128885" y="2431491"/>
            <a:ext cx="2120265" cy="1504950"/>
          </a:xfrm>
          <a:prstGeom prst="rect">
            <a:avLst/>
          </a:prstGeom>
          <a:noFill/>
          <a:ln>
            <a:noFill/>
          </a:ln>
        </p:spPr>
      </p:pic>
      <p:pic>
        <p:nvPicPr>
          <p:cNvPr id="25" name="Image 24"/>
          <p:cNvPicPr/>
          <p:nvPr/>
        </p:nvPicPr>
        <p:blipFill>
          <a:blip r:embed="rId7">
            <a:extLst>
              <a:ext uri="{28A0092B-C50C-407E-A947-70E740481C1C}">
                <a14:useLocalDpi xmlns:a14="http://schemas.microsoft.com/office/drawing/2010/main" val="0"/>
              </a:ext>
            </a:extLst>
          </a:blip>
          <a:srcRect/>
          <a:stretch>
            <a:fillRect/>
          </a:stretch>
        </p:blipFill>
        <p:spPr bwMode="auto">
          <a:xfrm>
            <a:off x="2901292" y="2326716"/>
            <a:ext cx="1280795" cy="1714500"/>
          </a:xfrm>
          <a:prstGeom prst="rect">
            <a:avLst/>
          </a:prstGeom>
          <a:noFill/>
          <a:ln>
            <a:noFill/>
          </a:ln>
        </p:spPr>
      </p:pic>
      <p:pic>
        <p:nvPicPr>
          <p:cNvPr id="26" name="Image 25"/>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05151"/>
            <a:ext cx="2163652" cy="1332753"/>
          </a:xfrm>
          <a:prstGeom prst="rect">
            <a:avLst/>
          </a:prstGeom>
          <a:noFill/>
          <a:ln>
            <a:noFill/>
          </a:ln>
        </p:spPr>
      </p:pic>
      <p:pic>
        <p:nvPicPr>
          <p:cNvPr id="27" name="Image 26" descr="http://journals.openedition.org/crcv/docannexe/image/132/img-11-small580.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3551" y="2412964"/>
            <a:ext cx="2143760" cy="1424940"/>
          </a:xfrm>
          <a:prstGeom prst="rect">
            <a:avLst/>
          </a:prstGeom>
          <a:noFill/>
          <a:ln>
            <a:noFill/>
          </a:ln>
        </p:spPr>
      </p:pic>
      <p:pic>
        <p:nvPicPr>
          <p:cNvPr id="29" name="Image 2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223" y="4537273"/>
            <a:ext cx="1503245" cy="1761480"/>
          </a:xfrm>
          <a:prstGeom prst="rect">
            <a:avLst/>
          </a:prstGeom>
          <a:noFill/>
          <a:ln>
            <a:noFill/>
          </a:ln>
        </p:spPr>
      </p:pic>
      <p:pic>
        <p:nvPicPr>
          <p:cNvPr id="30" name="Image 29"/>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39265" y="4641320"/>
            <a:ext cx="2104390" cy="1574800"/>
          </a:xfrm>
          <a:prstGeom prst="rect">
            <a:avLst/>
          </a:prstGeom>
          <a:noFill/>
          <a:ln>
            <a:noFill/>
          </a:ln>
        </p:spPr>
      </p:pic>
      <p:pic>
        <p:nvPicPr>
          <p:cNvPr id="31" name="Image 30"/>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13322" y="4734030"/>
            <a:ext cx="2157730" cy="1389380"/>
          </a:xfrm>
          <a:prstGeom prst="rect">
            <a:avLst/>
          </a:prstGeom>
          <a:noFill/>
          <a:ln>
            <a:noFill/>
          </a:ln>
        </p:spPr>
      </p:pic>
      <p:pic>
        <p:nvPicPr>
          <p:cNvPr id="32" name="Image 31" descr="https://www.herodote.net/Cartes/carteHouot1715mini.jpg"/>
          <p:cNvPicPr/>
          <p:nvPr/>
        </p:nvPicPr>
        <p:blipFill>
          <a:blip r:embed="rId13">
            <a:extLst>
              <a:ext uri="{28A0092B-C50C-407E-A947-70E740481C1C}">
                <a14:useLocalDpi xmlns:a14="http://schemas.microsoft.com/office/drawing/2010/main" val="0"/>
              </a:ext>
            </a:extLst>
          </a:blip>
          <a:srcRect/>
          <a:stretch>
            <a:fillRect/>
          </a:stretch>
        </p:blipFill>
        <p:spPr bwMode="auto">
          <a:xfrm>
            <a:off x="6856658" y="4558686"/>
            <a:ext cx="2037546" cy="1740067"/>
          </a:xfrm>
          <a:prstGeom prst="rect">
            <a:avLst/>
          </a:prstGeom>
          <a:noFill/>
          <a:ln>
            <a:noFill/>
          </a:ln>
        </p:spPr>
      </p:pic>
    </p:spTree>
    <p:extLst>
      <p:ext uri="{BB962C8B-B14F-4D97-AF65-F5344CB8AC3E}">
        <p14:creationId xmlns:p14="http://schemas.microsoft.com/office/powerpoint/2010/main" val="248003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075135280"/>
              </p:ext>
            </p:extLst>
          </p:nvPr>
        </p:nvGraphicFramePr>
        <p:xfrm>
          <a:off x="141667" y="96860"/>
          <a:ext cx="8744756" cy="6606594"/>
        </p:xfrm>
        <a:graphic>
          <a:graphicData uri="http://schemas.openxmlformats.org/drawingml/2006/table">
            <a:tbl>
              <a:tblPr firstRow="1" bandRow="1">
                <a:tableStyleId>{5940675A-B579-460E-94D1-54222C63F5DA}</a:tableStyleId>
              </a:tblPr>
              <a:tblGrid>
                <a:gridCol w="2186189">
                  <a:extLst>
                    <a:ext uri="{9D8B030D-6E8A-4147-A177-3AD203B41FA5}">
                      <a16:colId xmlns:a16="http://schemas.microsoft.com/office/drawing/2014/main" val="20000"/>
                    </a:ext>
                  </a:extLst>
                </a:gridCol>
                <a:gridCol w="2186189">
                  <a:extLst>
                    <a:ext uri="{9D8B030D-6E8A-4147-A177-3AD203B41FA5}">
                      <a16:colId xmlns:a16="http://schemas.microsoft.com/office/drawing/2014/main" val="20001"/>
                    </a:ext>
                  </a:extLst>
                </a:gridCol>
                <a:gridCol w="2186189">
                  <a:extLst>
                    <a:ext uri="{9D8B030D-6E8A-4147-A177-3AD203B41FA5}">
                      <a16:colId xmlns:a16="http://schemas.microsoft.com/office/drawing/2014/main" val="20002"/>
                    </a:ext>
                  </a:extLst>
                </a:gridCol>
                <a:gridCol w="2186189">
                  <a:extLst>
                    <a:ext uri="{9D8B030D-6E8A-4147-A177-3AD203B41FA5}">
                      <a16:colId xmlns:a16="http://schemas.microsoft.com/office/drawing/2014/main" val="20003"/>
                    </a:ext>
                  </a:extLst>
                </a:gridCol>
              </a:tblGrid>
              <a:tr h="401425">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IX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François 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Henri 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XIV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000"/>
                  </a:ext>
                </a:extLst>
              </a:tr>
              <a:tr h="2751836">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pPr algn="just">
                        <a:spcAft>
                          <a:spcPts val="0"/>
                        </a:spcAft>
                      </a:pPr>
                      <a:r>
                        <a:rPr lang="fr-FR" sz="900" u="sng" dirty="0">
                          <a:effectLst/>
                          <a:latin typeface="Calibri" panose="020F0502020204030204" pitchFamily="34" charset="0"/>
                          <a:ea typeface="Calibri" panose="020F0502020204030204" pitchFamily="34" charset="0"/>
                        </a:rPr>
                        <a:t>Article 6</a:t>
                      </a:r>
                      <a:endParaRPr lang="fr-FR" sz="900" dirty="0">
                        <a:effectLst/>
                        <a:latin typeface="Times New Roman" panose="02020603050405020304" pitchFamily="18" charset="0"/>
                        <a:ea typeface="Calibri" panose="020F0502020204030204" pitchFamily="34" charset="0"/>
                      </a:endParaRPr>
                    </a:p>
                    <a:p>
                      <a:pPr algn="just">
                        <a:spcBef>
                          <a:spcPts val="375"/>
                        </a:spcBef>
                        <a:spcAft>
                          <a:spcPts val="375"/>
                        </a:spcAft>
                      </a:pPr>
                      <a:r>
                        <a:rPr lang="fr-FR" sz="900" dirty="0">
                          <a:effectLst/>
                          <a:latin typeface="Calibri" panose="020F0502020204030204" pitchFamily="34" charset="0"/>
                          <a:ea typeface="Calibri" panose="020F0502020204030204" pitchFamily="34" charset="0"/>
                        </a:rPr>
                        <a:t>Nous avons permis et permettons à ceux de ladite religion réformée de vivre et demeurer par toutes les villes et lieux de notre royaume et pays de notre obéissance, sans être enquis, vexés, molestés ni obligés  à faire des choses contre leur religion ou recherchés à cause de celle-ci.</a:t>
                      </a:r>
                      <a:endParaRPr lang="fr-FR" sz="900" dirty="0">
                        <a:effectLst/>
                        <a:latin typeface="Times New Roman" panose="02020603050405020304" pitchFamily="18" charset="0"/>
                        <a:ea typeface="Calibri" panose="020F0502020204030204" pitchFamily="34" charset="0"/>
                      </a:endParaRPr>
                    </a:p>
                    <a:p>
                      <a:pPr algn="just">
                        <a:spcBef>
                          <a:spcPts val="375"/>
                        </a:spcBef>
                        <a:spcAft>
                          <a:spcPts val="375"/>
                        </a:spcAft>
                      </a:pPr>
                      <a:r>
                        <a:rPr lang="fr-FR" sz="900" dirty="0">
                          <a:effectLst/>
                          <a:latin typeface="Calibri" panose="020F0502020204030204" pitchFamily="34" charset="0"/>
                          <a:ea typeface="Calibri" panose="020F0502020204030204" pitchFamily="34" charset="0"/>
                        </a:rPr>
                        <a:t>Article 9</a:t>
                      </a:r>
                      <a:endParaRPr lang="fr-FR" sz="900" dirty="0">
                        <a:effectLst/>
                        <a:latin typeface="Times New Roman" panose="02020603050405020304" pitchFamily="18" charset="0"/>
                        <a:ea typeface="Calibri" panose="020F0502020204030204" pitchFamily="34" charset="0"/>
                      </a:endParaRPr>
                    </a:p>
                    <a:p>
                      <a:pPr algn="just">
                        <a:spcBef>
                          <a:spcPts val="375"/>
                        </a:spcBef>
                        <a:spcAft>
                          <a:spcPts val="375"/>
                        </a:spcAft>
                      </a:pPr>
                      <a:r>
                        <a:rPr lang="fr-FR" sz="900" dirty="0">
                          <a:effectLst/>
                          <a:latin typeface="Calibri" panose="020F0502020204030204" pitchFamily="34" charset="0"/>
                          <a:ea typeface="Calibri" panose="020F0502020204030204" pitchFamily="34" charset="0"/>
                        </a:rPr>
                        <a:t>Nous permettons aussi à ceux de ladite religion réformée (c’est-à-dire le protestantisme) de  faire et continuer l'exercice de leur religion en toutes les villes et lieux de notre obéissance telle qu’elle l’était en 1597.</a:t>
                      </a:r>
                      <a:endParaRPr lang="fr-FR" sz="900" dirty="0">
                        <a:effectLst/>
                        <a:latin typeface="Times New Roman" panose="02020603050405020304" pitchFamily="18" charset="0"/>
                        <a:ea typeface="Calibri" panose="020F0502020204030204" pitchFamily="34" charset="0"/>
                      </a:endParaRPr>
                    </a:p>
                    <a:p>
                      <a:pPr algn="just">
                        <a:spcBef>
                          <a:spcPts val="375"/>
                        </a:spcBef>
                        <a:spcAft>
                          <a:spcPts val="375"/>
                        </a:spcAft>
                      </a:pPr>
                      <a:r>
                        <a:rPr lang="fr-FR" sz="900" dirty="0">
                          <a:effectLst/>
                          <a:latin typeface="Calibri" panose="020F0502020204030204" pitchFamily="34" charset="0"/>
                          <a:ea typeface="Calibri" panose="020F0502020204030204" pitchFamily="34" charset="0"/>
                        </a:rPr>
                        <a:t>Article 22</a:t>
                      </a:r>
                      <a:endParaRPr lang="fr-FR" sz="900" dirty="0">
                        <a:effectLst/>
                        <a:latin typeface="Times New Roman" panose="02020603050405020304" pitchFamily="18" charset="0"/>
                        <a:ea typeface="Calibri" panose="020F0502020204030204" pitchFamily="34" charset="0"/>
                      </a:endParaRPr>
                    </a:p>
                    <a:p>
                      <a:pPr algn="just">
                        <a:spcBef>
                          <a:spcPts val="375"/>
                        </a:spcBef>
                        <a:spcAft>
                          <a:spcPts val="375"/>
                        </a:spcAft>
                      </a:pPr>
                      <a:r>
                        <a:rPr lang="fr-FR" sz="900" dirty="0">
                          <a:effectLst/>
                          <a:latin typeface="Calibri" panose="020F0502020204030204" pitchFamily="34" charset="0"/>
                          <a:ea typeface="Calibri" panose="020F0502020204030204" pitchFamily="34" charset="0"/>
                        </a:rPr>
                        <a:t>Nous Ordonnons qu'il ne soit fait aucune différence ni distinction, pour le fait de ladite religion, entre les étudiants et  les écoliers qui seront  instruits dans les universités, collèges et écoles, ni entre  les malades et les pauvres dans les hôpitaux, maladreries et aumônes publiques.</a:t>
                      </a:r>
                      <a:endParaRPr lang="fr-FR" sz="900" dirty="0">
                        <a:effectLst/>
                        <a:latin typeface="Times New Roman" panose="02020603050405020304" pitchFamily="18" charset="0"/>
                        <a:ea typeface="Calibri" panose="020F0502020204030204" pitchFamily="34" charset="0"/>
                      </a:endParaRPr>
                    </a:p>
                  </a:txBody>
                  <a:tcPr marL="68580" marR="68580" marT="0" marB="0"/>
                </a:tc>
                <a:tc>
                  <a:txBody>
                    <a:bodyPr/>
                    <a:lstStyle/>
                    <a:p>
                      <a:endParaRPr lang="fr-FR" dirty="0"/>
                    </a:p>
                  </a:txBody>
                  <a:tcPr/>
                </a:tc>
                <a:extLst>
                  <a:ext uri="{0D108BD9-81ED-4DB2-BD59-A6C34878D82A}">
                    <a16:rowId xmlns:a16="http://schemas.microsoft.com/office/drawing/2014/main" val="10001"/>
                  </a:ext>
                </a:extLst>
              </a:tr>
              <a:tr h="484478">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Départ de Louis IX pour la croisade (1248</a:t>
                      </a:r>
                      <a:r>
                        <a:rPr lang="fr-FR" sz="1000" b="1">
                          <a:effectLst/>
                          <a:latin typeface="Calibri" panose="020F0502020204030204" pitchFamily="34" charset="0"/>
                          <a:ea typeface="Calibri" panose="020F0502020204030204" pitchFamily="34" charset="0"/>
                          <a:cs typeface="Times New Roman" panose="02020603050405020304" pitchFamily="18" charset="0"/>
                        </a:rPr>
                        <a:t>), </a:t>
                      </a:r>
                      <a:r>
                        <a:rPr lang="fr-FR" sz="1000" b="1" smtClean="0">
                          <a:effectLst/>
                          <a:latin typeface="Calibri" panose="020F0502020204030204" pitchFamily="34" charset="0"/>
                          <a:ea typeface="Calibri" panose="020F0502020204030204" pitchFamily="34" charset="0"/>
                          <a:cs typeface="Times New Roman" panose="02020603050405020304" pitchFamily="18" charset="0"/>
                        </a:rPr>
                        <a:t>Enluminure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vers 1350, </a:t>
                      </a:r>
                      <a:r>
                        <a:rPr lang="fr-FR" sz="1000" b="1" i="1" dirty="0">
                          <a:effectLst/>
                          <a:latin typeface="Calibri" panose="020F0502020204030204" pitchFamily="34" charset="0"/>
                          <a:ea typeface="Calibri" panose="020F0502020204030204" pitchFamily="34" charset="0"/>
                          <a:cs typeface="Times New Roman" panose="02020603050405020304" pitchFamily="18" charset="0"/>
                        </a:rPr>
                        <a:t>Vie et miracles de Saint-Louis</a:t>
                      </a:r>
                      <a:r>
                        <a:rPr lang="fr-FR" sz="1000" b="1"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smtClean="0">
                          <a:effectLst/>
                          <a:latin typeface="Helvetica" panose="020B0604020202020204" pitchFamily="34" charset="0"/>
                          <a:ea typeface="Calibri" panose="020F0502020204030204" pitchFamily="34" charset="0"/>
                          <a:cs typeface="Times New Roman" panose="02020603050405020304" pitchFamily="18" charset="0"/>
                        </a:rPr>
                        <a:t>Ordonnance de </a:t>
                      </a:r>
                      <a:r>
                        <a:rPr lang="fr-FR" sz="1000" b="1" dirty="0" err="1" smtClean="0">
                          <a:effectLst/>
                          <a:latin typeface="Helvetica" panose="020B0604020202020204" pitchFamily="34" charset="0"/>
                          <a:ea typeface="Calibri" panose="020F0502020204030204" pitchFamily="34" charset="0"/>
                          <a:cs typeface="Times New Roman" panose="02020603050405020304" pitchFamily="18" charset="0"/>
                        </a:rPr>
                        <a:t>Villers-Coterêt</a:t>
                      </a:r>
                      <a:r>
                        <a:rPr lang="fr-FR" sz="1000" b="1" dirty="0" smtClean="0">
                          <a:effectLst/>
                          <a:latin typeface="Helvetica" panose="020B0604020202020204" pitchFamily="34" charset="0"/>
                          <a:ea typeface="Calibri" panose="020F0502020204030204" pitchFamily="34" charset="0"/>
                          <a:cs typeface="Times New Roman" panose="02020603050405020304" pitchFamily="18" charset="0"/>
                        </a:rPr>
                        <a:t>,</a:t>
                      </a:r>
                      <a:r>
                        <a:rPr lang="fr-FR" sz="1000" b="1" baseline="0" dirty="0" smtClean="0">
                          <a:effectLst/>
                          <a:latin typeface="Helvetica" panose="020B0604020202020204" pitchFamily="34" charset="0"/>
                          <a:ea typeface="Calibri" panose="020F0502020204030204" pitchFamily="34" charset="0"/>
                          <a:cs typeface="Times New Roman" panose="02020603050405020304" pitchFamily="18" charset="0"/>
                        </a:rPr>
                        <a:t> 1539</a:t>
                      </a:r>
                      <a:r>
                        <a:rPr lang="fr-FR" sz="1000" b="1" dirty="0">
                          <a:effectLst/>
                          <a:latin typeface="Helvetica"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u="none" dirty="0">
                          <a:effectLst/>
                          <a:latin typeface="Calibri" panose="020F0502020204030204" pitchFamily="34" charset="0"/>
                          <a:ea typeface="Calibri" panose="020F0502020204030204" pitchFamily="34" charset="0"/>
                        </a:rPr>
                        <a:t>Extrait de l’Edit de Nantes</a:t>
                      </a:r>
                      <a:endParaRPr lang="fr-FR" sz="900" u="none"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Gravure d’</a:t>
                      </a:r>
                      <a:r>
                        <a:rPr lang="fr-FR" sz="1000" b="1" dirty="0" err="1">
                          <a:effectLst/>
                          <a:latin typeface="Calibri" panose="020F0502020204030204" pitchFamily="34" charset="0"/>
                          <a:ea typeface="Calibri" panose="020F0502020204030204" pitchFamily="34" charset="0"/>
                          <a:cs typeface="Times New Roman" panose="02020603050405020304" pitchFamily="18" charset="0"/>
                        </a:rPr>
                        <a:t>Engelman</a:t>
                      </a:r>
                      <a:r>
                        <a:rPr lang="fr-FR" sz="1000" b="1" dirty="0">
                          <a:effectLst/>
                          <a:latin typeface="Calibri" panose="020F0502020204030204" pitchFamily="34" charset="0"/>
                          <a:ea typeface="Calibri" panose="020F0502020204030204" pitchFamily="34" charset="0"/>
                          <a:cs typeface="Times New Roman" panose="02020603050405020304" pitchFamily="18" charset="0"/>
                        </a:rPr>
                        <a:t>, Les nouveaux </a:t>
                      </a:r>
                      <a:r>
                        <a:rPr lang="fr-FR" sz="1000" b="1" dirty="0" err="1">
                          <a:effectLst/>
                          <a:latin typeface="Calibri" panose="020F0502020204030204" pitchFamily="34" charset="0"/>
                          <a:ea typeface="Calibri" panose="020F0502020204030204" pitchFamily="34" charset="0"/>
                          <a:cs typeface="Times New Roman" panose="02020603050405020304" pitchFamily="18" charset="0"/>
                        </a:rPr>
                        <a:t>missionaires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651611">
                <a:tc>
                  <a:txBody>
                    <a:bodyPr/>
                    <a:lstStyle/>
                    <a:p>
                      <a:endParaRPr lang="fr-FR" dirty="0" smtClean="0"/>
                    </a:p>
                  </a:txBody>
                  <a:tcPr/>
                </a:tc>
                <a:tc>
                  <a:txBody>
                    <a:bodyPr/>
                    <a:lstStyle/>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415267">
                <a:tc>
                  <a:txBody>
                    <a:bodyPr/>
                    <a:lstStyle/>
                    <a:p>
                      <a:pP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Louis IX rendant la justice : l’affaire du sire de Coucy, </a:t>
                      </a:r>
                      <a:r>
                        <a:rPr lang="fr-FR" sz="1000" b="1" i="1" dirty="0">
                          <a:effectLst/>
                          <a:latin typeface="Calibri" panose="020F0502020204030204" pitchFamily="34" charset="0"/>
                          <a:ea typeface="Calibri" panose="020F0502020204030204" pitchFamily="34" charset="0"/>
                          <a:cs typeface="Times New Roman" panose="02020603050405020304" pitchFamily="18" charset="0"/>
                        </a:rPr>
                        <a:t>Vie et miracles de Saint-Louis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François 1</a:t>
                      </a:r>
                      <a:r>
                        <a:rPr lang="fr-FR" sz="1000" b="1" baseline="30000">
                          <a:effectLst/>
                          <a:latin typeface="Calibri" panose="020F0502020204030204" pitchFamily="34" charset="0"/>
                          <a:ea typeface="Calibri" panose="020F0502020204030204" pitchFamily="34" charset="0"/>
                          <a:cs typeface="Times New Roman" panose="02020603050405020304" pitchFamily="18" charset="0"/>
                        </a:rPr>
                        <a:t>er</a:t>
                      </a:r>
                      <a:r>
                        <a:rPr lang="fr-FR" sz="1000" b="1">
                          <a:effectLst/>
                          <a:latin typeface="Calibri" panose="020F0502020204030204" pitchFamily="34" charset="0"/>
                          <a:ea typeface="Calibri" panose="020F0502020204030204" pitchFamily="34" charset="0"/>
                          <a:cs typeface="Times New Roman" panose="02020603050405020304" pitchFamily="18" charset="0"/>
                        </a:rPr>
                        <a:t> recevant un tableau de Raphaël à Fontainebleau, tableau de Lemonnier de 1814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Jean Garnier, Allégorie à Louis XIV, protecteur des Arts et des Sciences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3" name="Image 2"/>
          <p:cNvPicPr/>
          <p:nvPr/>
        </p:nvPicPr>
        <p:blipFill>
          <a:blip r:embed="rId2" cstate="print">
            <a:extLst>
              <a:ext uri="{28A0092B-C50C-407E-A947-70E740481C1C}">
                <a14:useLocalDpi xmlns:a14="http://schemas.microsoft.com/office/drawing/2010/main" val="0"/>
              </a:ext>
            </a:extLst>
          </a:blip>
          <a:stretch>
            <a:fillRect/>
          </a:stretch>
        </p:blipFill>
        <p:spPr>
          <a:xfrm>
            <a:off x="141667" y="1106376"/>
            <a:ext cx="2134870" cy="1657350"/>
          </a:xfrm>
          <a:prstGeom prst="rect">
            <a:avLst/>
          </a:prstGeom>
        </p:spPr>
      </p:pic>
      <p:pic>
        <p:nvPicPr>
          <p:cNvPr id="4" name="Image 3"/>
          <p:cNvPicPr/>
          <p:nvPr/>
        </p:nvPicPr>
        <p:blipFill rotWithShape="1">
          <a:blip r:embed="rId3" cstate="print">
            <a:extLst>
              <a:ext uri="{28A0092B-C50C-407E-A947-70E740481C1C}">
                <a14:useLocalDpi xmlns:a14="http://schemas.microsoft.com/office/drawing/2010/main" val="0"/>
              </a:ext>
            </a:extLst>
          </a:blip>
          <a:srcRect l="16950" t="3930" r="8255" b="17419"/>
          <a:stretch/>
        </p:blipFill>
        <p:spPr bwMode="auto">
          <a:xfrm>
            <a:off x="2434106" y="698698"/>
            <a:ext cx="1976907" cy="2720778"/>
          </a:xfrm>
          <a:prstGeom prst="rect">
            <a:avLst/>
          </a:prstGeom>
          <a:noFill/>
          <a:ln>
            <a:noFill/>
          </a:ln>
          <a:extLst>
            <a:ext uri="{53640926-AAD7-44D8-BBD7-CCE9431645EC}">
              <a14:shadowObscured xmlns:a14="http://schemas.microsoft.com/office/drawing/2010/main"/>
            </a:ext>
          </a:extLst>
        </p:spPr>
      </p:pic>
      <p:pic>
        <p:nvPicPr>
          <p:cNvPr id="6" name="Image 5" descr="https://www.museeprotestant.org/wp-content/uploads/2013/12/0000000665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163" y="1254224"/>
            <a:ext cx="2207260" cy="1609725"/>
          </a:xfrm>
          <a:prstGeom prst="rect">
            <a:avLst/>
          </a:prstGeom>
          <a:noFill/>
          <a:ln>
            <a:noFill/>
          </a:ln>
        </p:spPr>
      </p:pic>
      <p:pic>
        <p:nvPicPr>
          <p:cNvPr id="7" name="Image 6" descr="https://i.pinimg.com/originals/89/cd/4e/89cd4eeb7e5f45944783ae33879b1cb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2" y="4667451"/>
            <a:ext cx="2025015" cy="1438275"/>
          </a:xfrm>
          <a:prstGeom prst="rect">
            <a:avLst/>
          </a:prstGeom>
          <a:noFill/>
          <a:ln>
            <a:noFill/>
          </a:ln>
        </p:spPr>
      </p:pic>
      <p:pic>
        <p:nvPicPr>
          <p:cNvPr id="8" name="Image 7" descr="Résultat de recherche d'images pour &quot;françois 1er lemonnier&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5919" y="4720791"/>
            <a:ext cx="2113280" cy="1384935"/>
          </a:xfrm>
          <a:prstGeom prst="rect">
            <a:avLst/>
          </a:prstGeom>
          <a:noFill/>
          <a:ln>
            <a:noFill/>
          </a:ln>
        </p:spPr>
      </p:pic>
      <p:pic>
        <p:nvPicPr>
          <p:cNvPr id="9" name="Image 8" descr="https://api.art.rmngp.fr/v1/images/17/193267?t=MsH6nt5m1K5rPSlL2lXiS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477" y="4720791"/>
            <a:ext cx="2004632" cy="1452533"/>
          </a:xfrm>
          <a:prstGeom prst="rect">
            <a:avLst/>
          </a:prstGeom>
          <a:noFill/>
          <a:ln>
            <a:noFill/>
          </a:ln>
        </p:spPr>
      </p:pic>
    </p:spTree>
    <p:extLst>
      <p:ext uri="{BB962C8B-B14F-4D97-AF65-F5344CB8AC3E}">
        <p14:creationId xmlns:p14="http://schemas.microsoft.com/office/powerpoint/2010/main" val="274358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015989611"/>
              </p:ext>
            </p:extLst>
          </p:nvPr>
        </p:nvGraphicFramePr>
        <p:xfrm>
          <a:off x="141667" y="96860"/>
          <a:ext cx="8744756" cy="4775890"/>
        </p:xfrm>
        <a:graphic>
          <a:graphicData uri="http://schemas.openxmlformats.org/drawingml/2006/table">
            <a:tbl>
              <a:tblPr firstRow="1" bandRow="1">
                <a:tableStyleId>{5940675A-B579-460E-94D1-54222C63F5DA}</a:tableStyleId>
              </a:tblPr>
              <a:tblGrid>
                <a:gridCol w="2186189">
                  <a:extLst>
                    <a:ext uri="{9D8B030D-6E8A-4147-A177-3AD203B41FA5}">
                      <a16:colId xmlns:a16="http://schemas.microsoft.com/office/drawing/2014/main" val="20000"/>
                    </a:ext>
                  </a:extLst>
                </a:gridCol>
                <a:gridCol w="2186189">
                  <a:extLst>
                    <a:ext uri="{9D8B030D-6E8A-4147-A177-3AD203B41FA5}">
                      <a16:colId xmlns:a16="http://schemas.microsoft.com/office/drawing/2014/main" val="20001"/>
                    </a:ext>
                  </a:extLst>
                </a:gridCol>
                <a:gridCol w="2186189">
                  <a:extLst>
                    <a:ext uri="{9D8B030D-6E8A-4147-A177-3AD203B41FA5}">
                      <a16:colId xmlns:a16="http://schemas.microsoft.com/office/drawing/2014/main" val="20002"/>
                    </a:ext>
                  </a:extLst>
                </a:gridCol>
                <a:gridCol w="2186189">
                  <a:extLst>
                    <a:ext uri="{9D8B030D-6E8A-4147-A177-3AD203B41FA5}">
                      <a16:colId xmlns:a16="http://schemas.microsoft.com/office/drawing/2014/main" val="20003"/>
                    </a:ext>
                  </a:extLst>
                </a:gridCol>
              </a:tblGrid>
              <a:tr h="401425">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IX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François 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Henri 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Louis XIV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000"/>
                  </a:ext>
                </a:extLst>
              </a:tr>
              <a:tr h="167824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1"/>
                  </a:ext>
                </a:extLst>
              </a:tr>
              <a:tr h="484478">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Cérémonie de l’adoubement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Tableau de Louis Le Nain, Famille de paysans, 1642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58142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txBody>
                  <a:tcPr/>
                </a:tc>
                <a:tc>
                  <a:txBody>
                    <a:bodyPr/>
                    <a:lstStyle/>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415267">
                <a:tc>
                  <a:txBody>
                    <a:bodyPr/>
                    <a:lstStyle/>
                    <a:p>
                      <a:pPr algn="ctr">
                        <a:spcAft>
                          <a:spcPts val="0"/>
                        </a:spcAft>
                      </a:pPr>
                      <a:r>
                        <a:rPr lang="fr-FR" sz="1000" b="1" kern="1200" dirty="0" smtClean="0">
                          <a:solidFill>
                            <a:schemeClr val="tx1"/>
                          </a:solidFill>
                          <a:effectLst/>
                          <a:latin typeface="+mn-lt"/>
                          <a:ea typeface="+mn-ea"/>
                          <a:cs typeface="+mn-cs"/>
                        </a:rPr>
                        <a:t>Cérémonie de l’hommage</a:t>
                      </a:r>
                      <a:endParaRPr lang="fr-FR" sz="1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fr-FR" sz="1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fr-FR" sz="10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000" b="1" dirty="0" smtClean="0">
                          <a:effectLst/>
                          <a:latin typeface="+mn-lt"/>
                          <a:ea typeface="Calibri" panose="020F0502020204030204" pitchFamily="34" charset="0"/>
                          <a:cs typeface="Times New Roman" panose="02020603050405020304" pitchFamily="18" charset="0"/>
                        </a:rPr>
                        <a:t>Coupe d’un navire négrier</a:t>
                      </a:r>
                      <a:endParaRPr lang="fr-FR" sz="10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11" name="Image 10" descr="http://blog.ac-versailles.fr/lettresdarts/public/ANALYSES/ADOUBEMENT/estrade.jpg"/>
          <p:cNvPicPr/>
          <p:nvPr/>
        </p:nvPicPr>
        <p:blipFill>
          <a:blip r:embed="rId2">
            <a:extLst>
              <a:ext uri="{28A0092B-C50C-407E-A947-70E740481C1C}">
                <a14:useLocalDpi xmlns:a14="http://schemas.microsoft.com/office/drawing/2010/main" val="0"/>
              </a:ext>
            </a:extLst>
          </a:blip>
          <a:srcRect/>
          <a:stretch>
            <a:fillRect/>
          </a:stretch>
        </p:blipFill>
        <p:spPr bwMode="auto">
          <a:xfrm>
            <a:off x="415830" y="657360"/>
            <a:ext cx="1486535" cy="1447800"/>
          </a:xfrm>
          <a:prstGeom prst="rect">
            <a:avLst/>
          </a:prstGeom>
          <a:noFill/>
          <a:ln>
            <a:noFill/>
          </a:ln>
        </p:spPr>
      </p:pic>
      <p:pic>
        <p:nvPicPr>
          <p:cNvPr id="12" name="Image 11" descr="https://www.franceculture.fr/s3/cruiser-production/2017/04/9e19af42-66d4-4eae-996f-4d662cd5a31f/738_famille_de_paysans_dans_un_interie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14" y="657360"/>
            <a:ext cx="2019935" cy="1417955"/>
          </a:xfrm>
          <a:prstGeom prst="rect">
            <a:avLst/>
          </a:prstGeom>
          <a:noFill/>
          <a:ln>
            <a:noFill/>
          </a:ln>
        </p:spPr>
      </p:pic>
      <p:pic>
        <p:nvPicPr>
          <p:cNvPr id="13" name="Image 12" descr="Fichier:Hommage au Moyen Âg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321" y="2936083"/>
            <a:ext cx="1871329" cy="1313945"/>
          </a:xfrm>
          <a:prstGeom prst="rect">
            <a:avLst/>
          </a:prstGeom>
          <a:noFill/>
          <a:ln>
            <a:noFill/>
          </a:ln>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26811" t="45550"/>
          <a:stretch/>
        </p:blipFill>
        <p:spPr>
          <a:xfrm>
            <a:off x="6704477" y="2936083"/>
            <a:ext cx="2058572" cy="1223793"/>
          </a:xfrm>
          <a:prstGeom prst="rect">
            <a:avLst/>
          </a:prstGeom>
        </p:spPr>
      </p:pic>
    </p:spTree>
    <p:extLst>
      <p:ext uri="{BB962C8B-B14F-4D97-AF65-F5344CB8AC3E}">
        <p14:creationId xmlns:p14="http://schemas.microsoft.com/office/powerpoint/2010/main" val="422790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5088"/>
            <a:ext cx="8229600" cy="582612"/>
          </a:xfrm>
        </p:spPr>
        <p:txBody>
          <a:bodyPr>
            <a:normAutofit/>
          </a:bodyPr>
          <a:lstStyle/>
          <a:p>
            <a:r>
              <a:rPr lang="fr-FR" sz="2800" b="1" cap="none" dirty="0" smtClean="0">
                <a:solidFill>
                  <a:srgbClr val="FF0000"/>
                </a:solidFill>
              </a:rPr>
              <a:t> Construire un repère historique</a:t>
            </a:r>
            <a:endParaRPr lang="fr-FR" sz="2800" cap="none" dirty="0"/>
          </a:p>
        </p:txBody>
      </p:sp>
      <p:sp>
        <p:nvSpPr>
          <p:cNvPr id="3" name="Espace réservé du contenu 2"/>
          <p:cNvSpPr>
            <a:spLocks noGrp="1"/>
          </p:cNvSpPr>
          <p:nvPr>
            <p:ph idx="1"/>
          </p:nvPr>
        </p:nvSpPr>
        <p:spPr>
          <a:xfrm>
            <a:off x="457200" y="800100"/>
            <a:ext cx="8229600" cy="2243351"/>
          </a:xfrm>
          <a:solidFill>
            <a:schemeClr val="accent5">
              <a:lumMod val="20000"/>
              <a:lumOff val="80000"/>
            </a:schemeClr>
          </a:solidFill>
        </p:spPr>
        <p:txBody>
          <a:bodyPr>
            <a:normAutofit fontScale="92500" lnSpcReduction="10000"/>
          </a:bodyPr>
          <a:lstStyle/>
          <a:p>
            <a:pPr algn="just">
              <a:buFont typeface="Arial" panose="020B0604020202020204" pitchFamily="34" charset="0"/>
              <a:buChar char="•"/>
            </a:pPr>
            <a:r>
              <a:rPr lang="fr-FR" dirty="0" smtClean="0">
                <a:solidFill>
                  <a:schemeClr val="accent1">
                    <a:lumMod val="50000"/>
                  </a:schemeClr>
                </a:solidFill>
              </a:rPr>
              <a:t>CONSEILS</a:t>
            </a:r>
          </a:p>
          <a:p>
            <a:pPr marL="457200" lvl="1" indent="0" algn="just">
              <a:buNone/>
            </a:pPr>
            <a:r>
              <a:rPr lang="fr-FR" dirty="0" smtClean="0">
                <a:solidFill>
                  <a:schemeClr val="accent1">
                    <a:lumMod val="50000"/>
                  </a:schemeClr>
                </a:solidFill>
              </a:rPr>
              <a:t>Construire une </a:t>
            </a:r>
            <a:r>
              <a:rPr lang="fr-FR" dirty="0">
                <a:solidFill>
                  <a:schemeClr val="accent1">
                    <a:lumMod val="50000"/>
                  </a:schemeClr>
                </a:solidFill>
              </a:rPr>
              <a:t>leçon d'histoire autour d’un </a:t>
            </a:r>
            <a:r>
              <a:rPr lang="fr-FR" dirty="0" smtClean="0">
                <a:solidFill>
                  <a:schemeClr val="accent1">
                    <a:lumMod val="50000"/>
                  </a:schemeClr>
                </a:solidFill>
              </a:rPr>
              <a:t>repère historique : un personnage, un évènement</a:t>
            </a:r>
            <a:r>
              <a:rPr lang="fr-FR" dirty="0">
                <a:solidFill>
                  <a:schemeClr val="accent1">
                    <a:lumMod val="50000"/>
                  </a:schemeClr>
                </a:solidFill>
              </a:rPr>
              <a:t> </a:t>
            </a:r>
            <a:r>
              <a:rPr lang="fr-FR" dirty="0" smtClean="0">
                <a:solidFill>
                  <a:schemeClr val="accent1">
                    <a:lumMod val="50000"/>
                  </a:schemeClr>
                </a:solidFill>
              </a:rPr>
              <a:t>ou un lieu</a:t>
            </a:r>
          </a:p>
          <a:p>
            <a:pPr marL="457200" lvl="1" indent="0" algn="just">
              <a:buNone/>
            </a:pPr>
            <a:r>
              <a:rPr lang="fr-FR" dirty="0" smtClean="0">
                <a:solidFill>
                  <a:schemeClr val="accent1">
                    <a:lumMod val="50000"/>
                  </a:schemeClr>
                </a:solidFill>
              </a:rPr>
              <a:t>Rechercher </a:t>
            </a:r>
            <a:r>
              <a:rPr lang="fr-FR" dirty="0">
                <a:solidFill>
                  <a:schemeClr val="accent1">
                    <a:lumMod val="50000"/>
                  </a:schemeClr>
                </a:solidFill>
              </a:rPr>
              <a:t>et définir une problématique à la </a:t>
            </a:r>
            <a:r>
              <a:rPr lang="fr-FR" dirty="0" smtClean="0">
                <a:solidFill>
                  <a:schemeClr val="accent1">
                    <a:lumMod val="50000"/>
                  </a:schemeClr>
                </a:solidFill>
              </a:rPr>
              <a:t>séquence autour de ce repère pour </a:t>
            </a:r>
            <a:r>
              <a:rPr lang="fr-FR" dirty="0">
                <a:solidFill>
                  <a:schemeClr val="accent1">
                    <a:lumMod val="50000"/>
                  </a:schemeClr>
                </a:solidFill>
              </a:rPr>
              <a:t>donner du sens. </a:t>
            </a:r>
            <a:endParaRPr lang="fr-FR" dirty="0" smtClean="0">
              <a:solidFill>
                <a:schemeClr val="accent1">
                  <a:lumMod val="50000"/>
                </a:schemeClr>
              </a:solidFill>
            </a:endParaRPr>
          </a:p>
          <a:p>
            <a:pPr marL="457200" lvl="1" indent="0" algn="just">
              <a:buNone/>
            </a:pPr>
            <a:r>
              <a:rPr lang="fr-FR" dirty="0" smtClean="0">
                <a:solidFill>
                  <a:schemeClr val="accent1">
                    <a:lumMod val="50000"/>
                  </a:schemeClr>
                </a:solidFill>
              </a:rPr>
              <a:t>Permettre aux élèves de </a:t>
            </a:r>
            <a:r>
              <a:rPr lang="fr-FR" dirty="0">
                <a:solidFill>
                  <a:schemeClr val="accent1">
                    <a:lumMod val="50000"/>
                  </a:schemeClr>
                </a:solidFill>
              </a:rPr>
              <a:t>s’engager </a:t>
            </a:r>
            <a:r>
              <a:rPr lang="fr-FR" dirty="0" smtClean="0">
                <a:solidFill>
                  <a:schemeClr val="accent1">
                    <a:lumMod val="50000"/>
                  </a:schemeClr>
                </a:solidFill>
              </a:rPr>
              <a:t>dans un raisonnement historique et de justifier leur démarche</a:t>
            </a:r>
          </a:p>
        </p:txBody>
      </p:sp>
      <p:sp>
        <p:nvSpPr>
          <p:cNvPr id="4" name="Espace réservé du contenu 2"/>
          <p:cNvSpPr txBox="1">
            <a:spLocks/>
          </p:cNvSpPr>
          <p:nvPr/>
        </p:nvSpPr>
        <p:spPr>
          <a:xfrm>
            <a:off x="365760" y="3409935"/>
            <a:ext cx="8229600" cy="318680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700" dirty="0">
                <a:solidFill>
                  <a:schemeClr val="accent1">
                    <a:lumMod val="50000"/>
                  </a:schemeClr>
                </a:solidFill>
              </a:rPr>
              <a:t>ECUEILS A EVITER</a:t>
            </a:r>
          </a:p>
          <a:p>
            <a:pPr marL="457200" lvl="1" indent="0" algn="just">
              <a:buNone/>
            </a:pPr>
            <a:r>
              <a:rPr lang="fr-FR" sz="1700" dirty="0">
                <a:solidFill>
                  <a:schemeClr val="accent1">
                    <a:lumMod val="50000"/>
                  </a:schemeClr>
                </a:solidFill>
              </a:rPr>
              <a:t>Chercher </a:t>
            </a:r>
            <a:r>
              <a:rPr lang="fr-FR" sz="1700" dirty="0" smtClean="0">
                <a:solidFill>
                  <a:schemeClr val="accent1">
                    <a:lumMod val="50000"/>
                  </a:schemeClr>
                </a:solidFill>
              </a:rPr>
              <a:t>l’exhaustivité</a:t>
            </a:r>
            <a:endParaRPr lang="fr-FR" sz="1700" dirty="0">
              <a:solidFill>
                <a:schemeClr val="accent1">
                  <a:lumMod val="50000"/>
                </a:schemeClr>
              </a:solidFill>
            </a:endParaRPr>
          </a:p>
          <a:p>
            <a:pPr marL="457200" lvl="1" indent="0" algn="just">
              <a:buNone/>
            </a:pPr>
            <a:r>
              <a:rPr lang="fr-FR" sz="1700" dirty="0">
                <a:solidFill>
                  <a:schemeClr val="accent1">
                    <a:lumMod val="50000"/>
                  </a:schemeClr>
                </a:solidFill>
              </a:rPr>
              <a:t>Se disperser dans le factuel et dans la chronologie sans dégager le sens ou une </a:t>
            </a:r>
            <a:r>
              <a:rPr lang="fr-FR" sz="1700" dirty="0" smtClean="0">
                <a:solidFill>
                  <a:schemeClr val="accent1">
                    <a:lumMod val="50000"/>
                  </a:schemeClr>
                </a:solidFill>
              </a:rPr>
              <a:t>cohérence</a:t>
            </a:r>
            <a:endParaRPr lang="fr-FR" sz="1700" dirty="0">
              <a:solidFill>
                <a:schemeClr val="accent1">
                  <a:lumMod val="50000"/>
                </a:schemeClr>
              </a:solidFill>
            </a:endParaRPr>
          </a:p>
          <a:p>
            <a:pPr marL="457200" lvl="1" indent="0" algn="just">
              <a:buNone/>
            </a:pPr>
            <a:r>
              <a:rPr lang="fr-FR" sz="1700" dirty="0">
                <a:solidFill>
                  <a:schemeClr val="accent1">
                    <a:lumMod val="50000"/>
                  </a:schemeClr>
                </a:solidFill>
              </a:rPr>
              <a:t>Mobiliser trop d’informations conduit à une perte de la notion de repère</a:t>
            </a:r>
          </a:p>
          <a:p>
            <a:pPr marL="457200" lvl="1" indent="0" algn="just">
              <a:buNone/>
            </a:pPr>
            <a:r>
              <a:rPr lang="fr-FR" sz="1700" dirty="0">
                <a:solidFill>
                  <a:schemeClr val="accent1">
                    <a:lumMod val="50000"/>
                  </a:schemeClr>
                </a:solidFill>
              </a:rPr>
              <a:t>Le trop plein d’informations n’engage pas les élèves dans une démarche de construction progressive du </a:t>
            </a:r>
            <a:r>
              <a:rPr lang="fr-FR" sz="1700" dirty="0" smtClean="0">
                <a:solidFill>
                  <a:schemeClr val="accent1">
                    <a:lumMod val="50000"/>
                  </a:schemeClr>
                </a:solidFill>
              </a:rPr>
              <a:t>savoir </a:t>
            </a:r>
            <a:endParaRPr lang="fr-FR" sz="1700" dirty="0">
              <a:solidFill>
                <a:schemeClr val="accent1">
                  <a:lumMod val="50000"/>
                </a:schemeClr>
              </a:solidFill>
            </a:endParaRPr>
          </a:p>
          <a:p>
            <a:pPr marL="457200" lvl="1" indent="0" algn="just">
              <a:buNone/>
            </a:pPr>
            <a:r>
              <a:rPr lang="fr-FR" sz="1700" dirty="0">
                <a:solidFill>
                  <a:schemeClr val="accent1">
                    <a:lumMod val="50000"/>
                  </a:schemeClr>
                </a:solidFill>
              </a:rPr>
              <a:t>Prendre la problématique comme une reprise du thème traité sous forme de question. C’est un projet pour l’élève, qui lui permet de s’engager dans une démarche intellectuelle, d’éveiller sa curiosité et de penser </a:t>
            </a:r>
            <a:r>
              <a:rPr lang="fr-FR" sz="1700" dirty="0" smtClean="0">
                <a:solidFill>
                  <a:schemeClr val="accent1">
                    <a:lumMod val="50000"/>
                  </a:schemeClr>
                </a:solidFill>
              </a:rPr>
              <a:t>l’histoire</a:t>
            </a:r>
            <a:endParaRPr lang="fr-FR" sz="1700" dirty="0">
              <a:solidFill>
                <a:schemeClr val="accent1">
                  <a:lumMod val="50000"/>
                </a:schemeClr>
              </a:solidFill>
            </a:endParaRPr>
          </a:p>
        </p:txBody>
      </p:sp>
    </p:spTree>
    <p:extLst>
      <p:ext uri="{BB962C8B-B14F-4D97-AF65-F5344CB8AC3E}">
        <p14:creationId xmlns:p14="http://schemas.microsoft.com/office/powerpoint/2010/main" val="262074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767" y="539274"/>
            <a:ext cx="8229600" cy="582612"/>
          </a:xfrm>
        </p:spPr>
        <p:txBody>
          <a:bodyPr>
            <a:noAutofit/>
          </a:bodyPr>
          <a:lstStyle/>
          <a:p>
            <a:r>
              <a:rPr lang="fr-FR" sz="2800" b="1" cap="none" dirty="0" smtClean="0">
                <a:solidFill>
                  <a:srgbClr val="FF0000"/>
                </a:solidFill>
              </a:rPr>
              <a:t>Se repérer dans le temps :</a:t>
            </a:r>
            <a:br>
              <a:rPr lang="fr-FR" sz="2800" b="1" cap="none" dirty="0" smtClean="0">
                <a:solidFill>
                  <a:srgbClr val="FF0000"/>
                </a:solidFill>
              </a:rPr>
            </a:br>
            <a:r>
              <a:rPr lang="fr-FR" sz="2800" b="1" cap="none" dirty="0" smtClean="0">
                <a:solidFill>
                  <a:srgbClr val="FF0000"/>
                </a:solidFill>
              </a:rPr>
              <a:t> la frise chronologique</a:t>
            </a:r>
            <a:endParaRPr lang="fr-FR" sz="2800" cap="none" dirty="0"/>
          </a:p>
        </p:txBody>
      </p:sp>
      <p:sp>
        <p:nvSpPr>
          <p:cNvPr id="3" name="Espace réservé du contenu 2"/>
          <p:cNvSpPr>
            <a:spLocks noGrp="1"/>
          </p:cNvSpPr>
          <p:nvPr>
            <p:ph idx="1"/>
          </p:nvPr>
        </p:nvSpPr>
        <p:spPr>
          <a:xfrm>
            <a:off x="457200" y="2047010"/>
            <a:ext cx="8229600" cy="2342344"/>
          </a:xfrm>
          <a:solidFill>
            <a:schemeClr val="accent5">
              <a:lumMod val="20000"/>
              <a:lumOff val="80000"/>
            </a:schemeClr>
          </a:solidFill>
        </p:spPr>
        <p:txBody>
          <a:bodyPr>
            <a:normAutofit fontScale="92500" lnSpcReduction="10000"/>
          </a:bodyPr>
          <a:lstStyle/>
          <a:p>
            <a:pPr marL="0" lvl="0" indent="0" algn="just">
              <a:buNone/>
            </a:pPr>
            <a:endParaRPr lang="fr-FR" sz="2400" dirty="0" smtClean="0"/>
          </a:p>
          <a:p>
            <a:pPr marL="457200" lvl="1" indent="0" algn="just">
              <a:buNone/>
            </a:pPr>
            <a:r>
              <a:rPr lang="fr-FR" sz="2000" dirty="0" smtClean="0">
                <a:solidFill>
                  <a:schemeClr val="accent1">
                    <a:lumMod val="50000"/>
                  </a:schemeClr>
                </a:solidFill>
              </a:rPr>
              <a:t>Donner du sens aux repères en travaillant sur la simultanéité, l’enchainement, la rupture…</a:t>
            </a:r>
          </a:p>
          <a:p>
            <a:pPr marL="457200" lvl="1" indent="0" algn="just">
              <a:buNone/>
            </a:pPr>
            <a:r>
              <a:rPr lang="fr-FR" sz="2000" dirty="0" smtClean="0">
                <a:solidFill>
                  <a:schemeClr val="accent1">
                    <a:lumMod val="50000"/>
                  </a:schemeClr>
                </a:solidFill>
              </a:rPr>
              <a:t>Travailler à partir du récit</a:t>
            </a:r>
          </a:p>
          <a:p>
            <a:pPr marL="457200" lvl="1" indent="0" algn="just">
              <a:buNone/>
            </a:pPr>
            <a:r>
              <a:rPr lang="fr-FR" sz="2000" dirty="0" smtClean="0">
                <a:solidFill>
                  <a:schemeClr val="accent1">
                    <a:lumMod val="50000"/>
                  </a:schemeClr>
                </a:solidFill>
              </a:rPr>
              <a:t>Penser à la place de la frise dans la séance</a:t>
            </a:r>
          </a:p>
          <a:p>
            <a:pPr marL="457200" lvl="1" indent="0" algn="just">
              <a:buNone/>
            </a:pPr>
            <a:r>
              <a:rPr lang="fr-FR" sz="2000" dirty="0" smtClean="0">
                <a:solidFill>
                  <a:schemeClr val="accent1">
                    <a:lumMod val="50000"/>
                  </a:schemeClr>
                </a:solidFill>
              </a:rPr>
              <a:t>Penser l’articulation récit/frise</a:t>
            </a:r>
          </a:p>
        </p:txBody>
      </p:sp>
    </p:spTree>
    <p:extLst>
      <p:ext uri="{BB962C8B-B14F-4D97-AF65-F5344CB8AC3E}">
        <p14:creationId xmlns:p14="http://schemas.microsoft.com/office/powerpoint/2010/main" val="1714774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658812"/>
          </a:xfrm>
        </p:spPr>
        <p:txBody>
          <a:bodyPr>
            <a:normAutofit/>
          </a:bodyPr>
          <a:lstStyle/>
          <a:p>
            <a:r>
              <a:rPr lang="fr-FR" sz="2800" b="1" cap="none" dirty="0" smtClean="0">
                <a:solidFill>
                  <a:srgbClr val="FF0000"/>
                </a:solidFill>
              </a:rPr>
              <a:t>Exemple de frise chronologique</a:t>
            </a:r>
            <a:endParaRPr lang="fr-FR" sz="2800" cap="none" dirty="0"/>
          </a:p>
        </p:txBody>
      </p:sp>
      <p:sp>
        <p:nvSpPr>
          <p:cNvPr id="8" name="Flèche vers le haut 7"/>
          <p:cNvSpPr/>
          <p:nvPr/>
        </p:nvSpPr>
        <p:spPr>
          <a:xfrm rot="10800000">
            <a:off x="322777" y="1866899"/>
            <a:ext cx="1639371" cy="4571999"/>
          </a:xfrm>
          <a:prstGeom prst="up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Flèche vers le haut 8"/>
          <p:cNvSpPr/>
          <p:nvPr/>
        </p:nvSpPr>
        <p:spPr>
          <a:xfrm rot="10800000">
            <a:off x="2380177" y="1866898"/>
            <a:ext cx="1639371" cy="4571999"/>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Flèche vers le haut 9"/>
          <p:cNvSpPr/>
          <p:nvPr/>
        </p:nvSpPr>
        <p:spPr>
          <a:xfrm rot="10800000">
            <a:off x="4494724" y="1828798"/>
            <a:ext cx="1639371" cy="4571999"/>
          </a:xfrm>
          <a:prstGeom prst="up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Flèche vers le haut 10"/>
          <p:cNvSpPr/>
          <p:nvPr/>
        </p:nvSpPr>
        <p:spPr>
          <a:xfrm rot="10800000">
            <a:off x="6983293" y="1878687"/>
            <a:ext cx="1639371" cy="4571999"/>
          </a:xfrm>
          <a:prstGeom prst="up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ZoneTexte 11"/>
          <p:cNvSpPr txBox="1"/>
          <p:nvPr/>
        </p:nvSpPr>
        <p:spPr>
          <a:xfrm>
            <a:off x="607248" y="1081042"/>
            <a:ext cx="1070427" cy="300082"/>
          </a:xfrm>
          <a:prstGeom prst="rect">
            <a:avLst/>
          </a:prstGeom>
          <a:solidFill>
            <a:schemeClr val="tx1"/>
          </a:solidFill>
        </p:spPr>
        <p:txBody>
          <a:bodyPr wrap="square" rtlCol="0">
            <a:spAutoFit/>
          </a:bodyPr>
          <a:lstStyle/>
          <a:p>
            <a:r>
              <a:rPr lang="fr-FR" sz="1350" dirty="0" smtClean="0">
                <a:solidFill>
                  <a:schemeClr val="bg1"/>
                </a:solidFill>
                <a:latin typeface="Berlin Sans FB" panose="020E0602020502020306" pitchFamily="34" charset="0"/>
              </a:rPr>
              <a:t>Personnage</a:t>
            </a:r>
            <a:endParaRPr lang="fr-FR" sz="1350" dirty="0">
              <a:solidFill>
                <a:schemeClr val="bg1"/>
              </a:solidFill>
              <a:latin typeface="Berlin Sans FB" panose="020E0602020502020306" pitchFamily="34" charset="0"/>
            </a:endParaRPr>
          </a:p>
        </p:txBody>
      </p:sp>
      <p:sp>
        <p:nvSpPr>
          <p:cNvPr id="13" name="ZoneTexte 12"/>
          <p:cNvSpPr txBox="1"/>
          <p:nvPr/>
        </p:nvSpPr>
        <p:spPr>
          <a:xfrm>
            <a:off x="2522412" y="933450"/>
            <a:ext cx="1354900" cy="715581"/>
          </a:xfrm>
          <a:prstGeom prst="rect">
            <a:avLst/>
          </a:prstGeom>
          <a:solidFill>
            <a:schemeClr val="tx1"/>
          </a:solidFill>
        </p:spPr>
        <p:txBody>
          <a:bodyPr wrap="square" rtlCol="0">
            <a:spAutoFit/>
          </a:bodyPr>
          <a:lstStyle/>
          <a:p>
            <a:pPr algn="ctr"/>
            <a:r>
              <a:rPr lang="fr-FR" sz="1350" dirty="0" smtClean="0">
                <a:solidFill>
                  <a:schemeClr val="bg1"/>
                </a:solidFill>
                <a:latin typeface="Berlin Sans FB" panose="020E0602020502020306" pitchFamily="34" charset="0"/>
              </a:rPr>
              <a:t>Evènements</a:t>
            </a:r>
          </a:p>
          <a:p>
            <a:pPr algn="ctr"/>
            <a:r>
              <a:rPr lang="fr-FR" sz="1350" dirty="0" smtClean="0">
                <a:solidFill>
                  <a:schemeClr val="bg1"/>
                </a:solidFill>
                <a:latin typeface="Berlin Sans FB" panose="020E0602020502020306" pitchFamily="34" charset="0"/>
              </a:rPr>
              <a:t>Construction territoriale</a:t>
            </a:r>
            <a:endParaRPr lang="fr-FR" sz="1350" dirty="0">
              <a:solidFill>
                <a:schemeClr val="bg1"/>
              </a:solidFill>
              <a:latin typeface="Berlin Sans FB" panose="020E0602020502020306" pitchFamily="34" charset="0"/>
            </a:endParaRPr>
          </a:p>
        </p:txBody>
      </p:sp>
      <p:sp>
        <p:nvSpPr>
          <p:cNvPr id="14" name="ZoneTexte 13"/>
          <p:cNvSpPr txBox="1"/>
          <p:nvPr/>
        </p:nvSpPr>
        <p:spPr>
          <a:xfrm>
            <a:off x="4717245" y="991158"/>
            <a:ext cx="1070427" cy="507831"/>
          </a:xfrm>
          <a:prstGeom prst="rect">
            <a:avLst/>
          </a:prstGeom>
          <a:solidFill>
            <a:schemeClr val="tx1"/>
          </a:solidFill>
        </p:spPr>
        <p:txBody>
          <a:bodyPr wrap="square" rtlCol="0">
            <a:spAutoFit/>
          </a:bodyPr>
          <a:lstStyle/>
          <a:p>
            <a:pPr algn="ctr"/>
            <a:r>
              <a:rPr lang="fr-FR" sz="1350" dirty="0" smtClean="0">
                <a:solidFill>
                  <a:schemeClr val="bg1"/>
                </a:solidFill>
                <a:latin typeface="Berlin Sans FB" panose="020E0602020502020306" pitchFamily="34" charset="0"/>
              </a:rPr>
              <a:t>Religion</a:t>
            </a:r>
          </a:p>
          <a:p>
            <a:pPr algn="ctr"/>
            <a:r>
              <a:rPr lang="fr-FR" sz="1350" dirty="0" smtClean="0">
                <a:solidFill>
                  <a:schemeClr val="bg1"/>
                </a:solidFill>
                <a:latin typeface="Berlin Sans FB" panose="020E0602020502020306" pitchFamily="34" charset="0"/>
              </a:rPr>
              <a:t>Société</a:t>
            </a:r>
            <a:endParaRPr lang="fr-FR" sz="1350" dirty="0">
              <a:solidFill>
                <a:schemeClr val="bg1"/>
              </a:solidFill>
              <a:latin typeface="Berlin Sans FB" panose="020E0602020502020306" pitchFamily="34" charset="0"/>
            </a:endParaRPr>
          </a:p>
        </p:txBody>
      </p:sp>
      <p:sp>
        <p:nvSpPr>
          <p:cNvPr id="15" name="ZoneTexte 14"/>
          <p:cNvSpPr txBox="1"/>
          <p:nvPr/>
        </p:nvSpPr>
        <p:spPr>
          <a:xfrm>
            <a:off x="7267764" y="933450"/>
            <a:ext cx="1070427" cy="715581"/>
          </a:xfrm>
          <a:prstGeom prst="rect">
            <a:avLst/>
          </a:prstGeom>
          <a:solidFill>
            <a:schemeClr val="tx1"/>
          </a:solidFill>
        </p:spPr>
        <p:txBody>
          <a:bodyPr wrap="square" rtlCol="0">
            <a:spAutoFit/>
          </a:bodyPr>
          <a:lstStyle/>
          <a:p>
            <a:r>
              <a:rPr lang="fr-FR" sz="1350" dirty="0" smtClean="0">
                <a:solidFill>
                  <a:schemeClr val="bg1"/>
                </a:solidFill>
                <a:latin typeface="Berlin Sans FB" panose="020E0602020502020306" pitchFamily="34" charset="0"/>
              </a:rPr>
              <a:t>Arts et culture</a:t>
            </a:r>
          </a:p>
          <a:p>
            <a:r>
              <a:rPr lang="fr-FR" sz="1350" dirty="0" smtClean="0">
                <a:solidFill>
                  <a:schemeClr val="bg1"/>
                </a:solidFill>
                <a:latin typeface="Berlin Sans FB" panose="020E0602020502020306" pitchFamily="34" charset="0"/>
              </a:rPr>
              <a:t>Patrimoine </a:t>
            </a:r>
            <a:endParaRPr lang="fr-FR" sz="1350" dirty="0">
              <a:solidFill>
                <a:schemeClr val="bg1"/>
              </a:solidFill>
              <a:latin typeface="Berlin Sans FB" panose="020E0602020502020306" pitchFamily="34" charset="0"/>
            </a:endParaRPr>
          </a:p>
        </p:txBody>
      </p:sp>
      <p:sp>
        <p:nvSpPr>
          <p:cNvPr id="16" name="ZoneTexte 15"/>
          <p:cNvSpPr txBox="1"/>
          <p:nvPr/>
        </p:nvSpPr>
        <p:spPr>
          <a:xfrm>
            <a:off x="483343" y="1616411"/>
            <a:ext cx="1318235" cy="646331"/>
          </a:xfrm>
          <a:prstGeom prst="rect">
            <a:avLst/>
          </a:prstGeom>
          <a:solidFill>
            <a:schemeClr val="bg1"/>
          </a:solidFill>
          <a:ln>
            <a:solidFill>
              <a:schemeClr val="tx1"/>
            </a:solidFill>
          </a:ln>
        </p:spPr>
        <p:txBody>
          <a:bodyPr wrap="square" rtlCol="0">
            <a:spAutoFit/>
          </a:bodyPr>
          <a:lstStyle/>
          <a:p>
            <a:pPr algn="ctr"/>
            <a:r>
              <a:rPr lang="fr-FR" sz="1200" b="1" dirty="0"/>
              <a:t>Dynastie</a:t>
            </a:r>
          </a:p>
          <a:p>
            <a:pPr algn="ctr"/>
            <a:r>
              <a:rPr lang="fr-FR" sz="1200" b="1" dirty="0"/>
              <a:t> des capétiens</a:t>
            </a:r>
          </a:p>
          <a:p>
            <a:pPr algn="ctr"/>
            <a:r>
              <a:rPr lang="fr-FR" sz="1200" b="1" dirty="0"/>
              <a:t>987 – </a:t>
            </a:r>
            <a:r>
              <a:rPr lang="fr-FR" sz="1200" b="1" dirty="0" smtClean="0"/>
              <a:t>1328</a:t>
            </a:r>
          </a:p>
        </p:txBody>
      </p:sp>
      <p:sp>
        <p:nvSpPr>
          <p:cNvPr id="18" name="ZoneTexte 17"/>
          <p:cNvSpPr txBox="1"/>
          <p:nvPr/>
        </p:nvSpPr>
        <p:spPr>
          <a:xfrm>
            <a:off x="390016" y="4316116"/>
            <a:ext cx="835346" cy="276999"/>
          </a:xfrm>
          <a:prstGeom prst="rect">
            <a:avLst/>
          </a:prstGeom>
          <a:solidFill>
            <a:schemeClr val="bg1"/>
          </a:solidFill>
          <a:ln>
            <a:solidFill>
              <a:schemeClr val="tx1"/>
            </a:solidFill>
          </a:ln>
        </p:spPr>
        <p:txBody>
          <a:bodyPr wrap="square" rtlCol="0">
            <a:spAutoFit/>
          </a:bodyPr>
          <a:lstStyle/>
          <a:p>
            <a:pPr algn="ctr"/>
            <a:r>
              <a:rPr lang="fr-FR" sz="1200" b="1" dirty="0" smtClean="0"/>
              <a:t>Louis IX</a:t>
            </a:r>
          </a:p>
        </p:txBody>
      </p:sp>
      <p:sp>
        <p:nvSpPr>
          <p:cNvPr id="19" name="ZoneTexte 18"/>
          <p:cNvSpPr txBox="1"/>
          <p:nvPr/>
        </p:nvSpPr>
        <p:spPr>
          <a:xfrm>
            <a:off x="5408436" y="2908002"/>
            <a:ext cx="758472" cy="1569660"/>
          </a:xfrm>
          <a:prstGeom prst="rect">
            <a:avLst/>
          </a:prstGeom>
          <a:solidFill>
            <a:schemeClr val="bg1"/>
          </a:solidFill>
          <a:ln>
            <a:solidFill>
              <a:schemeClr val="tx1"/>
            </a:solidFill>
          </a:ln>
        </p:spPr>
        <p:txBody>
          <a:bodyPr wrap="square" rtlCol="0">
            <a:spAutoFit/>
          </a:bodyPr>
          <a:lstStyle/>
          <a:p>
            <a:pPr algn="ctr"/>
            <a:endParaRPr lang="fr-FR" sz="1200" b="1" dirty="0" smtClean="0"/>
          </a:p>
          <a:p>
            <a:pPr algn="ctr"/>
            <a:endParaRPr lang="fr-FR" sz="1200" b="1" dirty="0"/>
          </a:p>
          <a:p>
            <a:pPr algn="ctr"/>
            <a:r>
              <a:rPr lang="fr-FR" sz="1200" b="1" dirty="0" err="1" smtClean="0"/>
              <a:t>Croi-sades</a:t>
            </a:r>
            <a:r>
              <a:rPr lang="fr-FR" sz="1200" b="1" dirty="0" smtClean="0"/>
              <a:t> de 1095 à 1270</a:t>
            </a:r>
          </a:p>
          <a:p>
            <a:pPr algn="ctr"/>
            <a:endParaRPr lang="fr-FR" sz="1200" b="1" dirty="0"/>
          </a:p>
          <a:p>
            <a:pPr algn="ctr"/>
            <a:endParaRPr lang="fr-FR" sz="1200" b="1" dirty="0" smtClean="0"/>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628" y="3592035"/>
            <a:ext cx="1633674" cy="1267926"/>
          </a:xfrm>
          <a:prstGeom prst="rect">
            <a:avLst/>
          </a:prstGeom>
        </p:spPr>
      </p:pic>
      <p:sp>
        <p:nvSpPr>
          <p:cNvPr id="22" name="ZoneTexte 21"/>
          <p:cNvSpPr txBox="1"/>
          <p:nvPr/>
        </p:nvSpPr>
        <p:spPr>
          <a:xfrm>
            <a:off x="3739169" y="4719579"/>
            <a:ext cx="1669267" cy="430887"/>
          </a:xfrm>
          <a:prstGeom prst="rect">
            <a:avLst/>
          </a:prstGeom>
          <a:solidFill>
            <a:schemeClr val="bg1"/>
          </a:solidFill>
          <a:ln>
            <a:solidFill>
              <a:schemeClr val="tx1"/>
            </a:solidFill>
          </a:ln>
        </p:spPr>
        <p:txBody>
          <a:bodyPr wrap="square" rtlCol="0">
            <a:spAutoFit/>
          </a:bodyPr>
          <a:lstStyle/>
          <a:p>
            <a:pPr algn="ctr"/>
            <a:r>
              <a:rPr lang="fr-FR" sz="1100" b="1" dirty="0" smtClean="0"/>
              <a:t>Départ de Louis IX pour la croisade</a:t>
            </a:r>
          </a:p>
        </p:txBody>
      </p:sp>
      <p:sp>
        <p:nvSpPr>
          <p:cNvPr id="23" name="ZoneTexte 22"/>
          <p:cNvSpPr txBox="1"/>
          <p:nvPr/>
        </p:nvSpPr>
        <p:spPr>
          <a:xfrm>
            <a:off x="2555999" y="4324515"/>
            <a:ext cx="1054244" cy="646331"/>
          </a:xfrm>
          <a:prstGeom prst="rect">
            <a:avLst/>
          </a:prstGeom>
          <a:solidFill>
            <a:schemeClr val="bg1"/>
          </a:solidFill>
          <a:ln>
            <a:solidFill>
              <a:schemeClr val="tx1"/>
            </a:solidFill>
          </a:ln>
        </p:spPr>
        <p:txBody>
          <a:bodyPr wrap="square" rtlCol="0">
            <a:spAutoFit/>
          </a:bodyPr>
          <a:lstStyle/>
          <a:p>
            <a:pPr algn="ctr"/>
            <a:r>
              <a:rPr lang="fr-FR" sz="1200" b="1" dirty="0" smtClean="0"/>
              <a:t>Carte du royaume en 1270</a:t>
            </a:r>
          </a:p>
        </p:txBody>
      </p:sp>
      <p:sp>
        <p:nvSpPr>
          <p:cNvPr id="24" name="ZoneTexte 23"/>
          <p:cNvSpPr txBox="1"/>
          <p:nvPr/>
        </p:nvSpPr>
        <p:spPr>
          <a:xfrm>
            <a:off x="5555026" y="5096977"/>
            <a:ext cx="1054244" cy="276999"/>
          </a:xfrm>
          <a:prstGeom prst="rect">
            <a:avLst/>
          </a:prstGeom>
          <a:solidFill>
            <a:schemeClr val="bg1"/>
          </a:solidFill>
          <a:ln>
            <a:solidFill>
              <a:schemeClr val="tx1"/>
            </a:solidFill>
          </a:ln>
        </p:spPr>
        <p:txBody>
          <a:bodyPr wrap="square" rtlCol="0">
            <a:spAutoFit/>
          </a:bodyPr>
          <a:lstStyle/>
          <a:p>
            <a:pPr algn="ctr"/>
            <a:r>
              <a:rPr lang="fr-FR" sz="1200" b="1" dirty="0" smtClean="0"/>
              <a:t>Canonisation</a:t>
            </a:r>
          </a:p>
        </p:txBody>
      </p:sp>
      <p:sp>
        <p:nvSpPr>
          <p:cNvPr id="25" name="ZoneTexte 24"/>
          <p:cNvSpPr txBox="1"/>
          <p:nvPr/>
        </p:nvSpPr>
        <p:spPr>
          <a:xfrm>
            <a:off x="6224058" y="4014397"/>
            <a:ext cx="856563" cy="830997"/>
          </a:xfrm>
          <a:prstGeom prst="rect">
            <a:avLst/>
          </a:prstGeom>
          <a:solidFill>
            <a:schemeClr val="bg1"/>
          </a:solidFill>
          <a:ln>
            <a:solidFill>
              <a:schemeClr val="tx1"/>
            </a:solidFill>
          </a:ln>
        </p:spPr>
        <p:txBody>
          <a:bodyPr wrap="square" rtlCol="0">
            <a:spAutoFit/>
          </a:bodyPr>
          <a:lstStyle/>
          <a:p>
            <a:pPr algn="ctr"/>
            <a:r>
              <a:rPr lang="fr-FR" sz="1200" b="1" dirty="0" smtClean="0"/>
              <a:t>Port de la rouelle imposé aux juifs</a:t>
            </a:r>
          </a:p>
        </p:txBody>
      </p:sp>
      <p:sp>
        <p:nvSpPr>
          <p:cNvPr id="26" name="ZoneTexte 25"/>
          <p:cNvSpPr txBox="1"/>
          <p:nvPr/>
        </p:nvSpPr>
        <p:spPr>
          <a:xfrm>
            <a:off x="49180" y="2306321"/>
            <a:ext cx="558068" cy="306087"/>
          </a:xfrm>
          <a:prstGeom prst="rect">
            <a:avLst/>
          </a:prstGeom>
          <a:noFill/>
        </p:spPr>
        <p:txBody>
          <a:bodyPr wrap="square" rtlCol="0">
            <a:spAutoFit/>
          </a:bodyPr>
          <a:lstStyle/>
          <a:p>
            <a:r>
              <a:rPr lang="fr-FR" sz="1400" i="1" dirty="0" smtClean="0"/>
              <a:t>1000</a:t>
            </a:r>
            <a:endParaRPr lang="fr-FR" sz="1400" i="1" dirty="0"/>
          </a:p>
        </p:txBody>
      </p:sp>
      <p:sp>
        <p:nvSpPr>
          <p:cNvPr id="27" name="ZoneTexte 26"/>
          <p:cNvSpPr txBox="1"/>
          <p:nvPr/>
        </p:nvSpPr>
        <p:spPr>
          <a:xfrm>
            <a:off x="31161" y="3102181"/>
            <a:ext cx="558068" cy="306087"/>
          </a:xfrm>
          <a:prstGeom prst="rect">
            <a:avLst/>
          </a:prstGeom>
          <a:noFill/>
        </p:spPr>
        <p:txBody>
          <a:bodyPr wrap="square" rtlCol="0">
            <a:spAutoFit/>
          </a:bodyPr>
          <a:lstStyle/>
          <a:p>
            <a:r>
              <a:rPr lang="fr-FR" sz="1400" i="1" dirty="0" smtClean="0"/>
              <a:t>1100</a:t>
            </a:r>
            <a:endParaRPr lang="fr-FR" sz="1400" i="1" dirty="0"/>
          </a:p>
        </p:txBody>
      </p:sp>
      <p:sp>
        <p:nvSpPr>
          <p:cNvPr id="28" name="ZoneTexte 27"/>
          <p:cNvSpPr txBox="1"/>
          <p:nvPr/>
        </p:nvSpPr>
        <p:spPr>
          <a:xfrm>
            <a:off x="49180" y="3898041"/>
            <a:ext cx="558068" cy="306087"/>
          </a:xfrm>
          <a:prstGeom prst="rect">
            <a:avLst/>
          </a:prstGeom>
          <a:noFill/>
        </p:spPr>
        <p:txBody>
          <a:bodyPr wrap="square" rtlCol="0">
            <a:spAutoFit/>
          </a:bodyPr>
          <a:lstStyle/>
          <a:p>
            <a:r>
              <a:rPr lang="fr-FR" sz="1400" i="1" dirty="0" smtClean="0"/>
              <a:t>1200</a:t>
            </a:r>
            <a:endParaRPr lang="fr-FR" sz="1400" i="1" dirty="0"/>
          </a:p>
        </p:txBody>
      </p:sp>
      <p:sp>
        <p:nvSpPr>
          <p:cNvPr id="29" name="ZoneTexte 28"/>
          <p:cNvSpPr txBox="1"/>
          <p:nvPr/>
        </p:nvSpPr>
        <p:spPr>
          <a:xfrm>
            <a:off x="31161" y="4726445"/>
            <a:ext cx="558068" cy="306087"/>
          </a:xfrm>
          <a:prstGeom prst="rect">
            <a:avLst/>
          </a:prstGeom>
          <a:noFill/>
        </p:spPr>
        <p:txBody>
          <a:bodyPr wrap="square" rtlCol="0">
            <a:spAutoFit/>
          </a:bodyPr>
          <a:lstStyle/>
          <a:p>
            <a:r>
              <a:rPr lang="fr-FR" sz="1400" i="1" dirty="0" smtClean="0"/>
              <a:t>1300</a:t>
            </a:r>
            <a:endParaRPr lang="fr-FR" sz="1400" i="1" dirty="0"/>
          </a:p>
        </p:txBody>
      </p:sp>
      <p:sp>
        <p:nvSpPr>
          <p:cNvPr id="30" name="ZoneTexte 29"/>
          <p:cNvSpPr txBox="1"/>
          <p:nvPr/>
        </p:nvSpPr>
        <p:spPr>
          <a:xfrm>
            <a:off x="1264429" y="4107819"/>
            <a:ext cx="1054244" cy="461665"/>
          </a:xfrm>
          <a:prstGeom prst="rect">
            <a:avLst/>
          </a:prstGeom>
          <a:solidFill>
            <a:schemeClr val="bg1"/>
          </a:solidFill>
          <a:ln>
            <a:solidFill>
              <a:schemeClr val="tx1"/>
            </a:solidFill>
          </a:ln>
        </p:spPr>
        <p:txBody>
          <a:bodyPr wrap="square" rtlCol="0">
            <a:spAutoFit/>
          </a:bodyPr>
          <a:lstStyle/>
          <a:p>
            <a:pPr algn="ctr"/>
            <a:r>
              <a:rPr lang="fr-FR" sz="1200" b="1" dirty="0" smtClean="0"/>
              <a:t>Blanche de Castille</a:t>
            </a:r>
          </a:p>
        </p:txBody>
      </p:sp>
    </p:spTree>
    <p:extLst>
      <p:ext uri="{BB962C8B-B14F-4D97-AF65-F5344CB8AC3E}">
        <p14:creationId xmlns:p14="http://schemas.microsoft.com/office/powerpoint/2010/main" val="659489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7312"/>
            <a:ext cx="8229600" cy="582612"/>
          </a:xfrm>
        </p:spPr>
        <p:txBody>
          <a:bodyPr>
            <a:normAutofit/>
          </a:bodyPr>
          <a:lstStyle/>
          <a:p>
            <a:pPr algn="ctr"/>
            <a:r>
              <a:rPr lang="fr-FR" sz="2800" b="1" cap="none" dirty="0" smtClean="0">
                <a:solidFill>
                  <a:srgbClr val="FF0000"/>
                </a:solidFill>
              </a:rPr>
              <a:t>Choisir des documents</a:t>
            </a:r>
            <a:endParaRPr lang="fr-FR" sz="2800" cap="none" dirty="0"/>
          </a:p>
        </p:txBody>
      </p:sp>
      <p:sp>
        <p:nvSpPr>
          <p:cNvPr id="3" name="Espace réservé du contenu 2"/>
          <p:cNvSpPr>
            <a:spLocks noGrp="1"/>
          </p:cNvSpPr>
          <p:nvPr>
            <p:ph idx="1"/>
          </p:nvPr>
        </p:nvSpPr>
        <p:spPr>
          <a:xfrm>
            <a:off x="209550" y="495300"/>
            <a:ext cx="8660130" cy="3124200"/>
          </a:xfrm>
          <a:solidFill>
            <a:schemeClr val="accent5">
              <a:lumMod val="20000"/>
              <a:lumOff val="80000"/>
            </a:schemeClr>
          </a:solidFill>
        </p:spPr>
        <p:txBody>
          <a:bodyPr>
            <a:normAutofit fontScale="92500" lnSpcReduction="20000"/>
          </a:bodyPr>
          <a:lstStyle/>
          <a:p>
            <a:pPr lvl="0" algn="just"/>
            <a:endParaRPr lang="fr-FR" dirty="0" smtClean="0"/>
          </a:p>
          <a:p>
            <a:pPr algn="just">
              <a:buFont typeface="Wingdings" panose="05000000000000000000" pitchFamily="2" charset="2"/>
              <a:buChar char="§"/>
            </a:pPr>
            <a:r>
              <a:rPr lang="fr-FR" dirty="0" smtClean="0">
                <a:solidFill>
                  <a:schemeClr val="accent1">
                    <a:lumMod val="50000"/>
                  </a:schemeClr>
                </a:solidFill>
              </a:rPr>
              <a:t>CONSEILS </a:t>
            </a:r>
          </a:p>
          <a:p>
            <a:pPr marL="457200" lvl="1" indent="0" algn="just">
              <a:buNone/>
            </a:pPr>
            <a:r>
              <a:rPr lang="fr-FR" dirty="0" smtClean="0"/>
              <a:t>- </a:t>
            </a:r>
            <a:r>
              <a:rPr lang="fr-FR" dirty="0" smtClean="0">
                <a:solidFill>
                  <a:schemeClr val="accent1">
                    <a:lumMod val="50000"/>
                  </a:schemeClr>
                </a:solidFill>
              </a:rPr>
              <a:t>Articuler chaque séance autour de la problématique pour que chacune puisse y répondre, afin de maintenir la progression</a:t>
            </a:r>
          </a:p>
          <a:p>
            <a:pPr marL="457200" lvl="1" indent="0" algn="just">
              <a:buNone/>
            </a:pPr>
            <a:r>
              <a:rPr lang="fr-FR" dirty="0" smtClean="0">
                <a:solidFill>
                  <a:schemeClr val="accent1">
                    <a:lumMod val="50000"/>
                  </a:schemeClr>
                </a:solidFill>
              </a:rPr>
              <a:t>- Choisir </a:t>
            </a:r>
            <a:r>
              <a:rPr lang="fr-FR" dirty="0">
                <a:solidFill>
                  <a:schemeClr val="accent1">
                    <a:lumMod val="50000"/>
                  </a:schemeClr>
                </a:solidFill>
              </a:rPr>
              <a:t>des documents appropriés </a:t>
            </a:r>
            <a:r>
              <a:rPr lang="fr-FR" dirty="0" smtClean="0">
                <a:solidFill>
                  <a:schemeClr val="accent1">
                    <a:lumMod val="50000"/>
                  </a:schemeClr>
                </a:solidFill>
              </a:rPr>
              <a:t>(sources </a:t>
            </a:r>
            <a:r>
              <a:rPr lang="fr-FR" dirty="0">
                <a:solidFill>
                  <a:schemeClr val="accent1">
                    <a:lumMod val="50000"/>
                  </a:schemeClr>
                </a:solidFill>
              </a:rPr>
              <a:t>historiques</a:t>
            </a:r>
            <a:r>
              <a:rPr lang="fr-FR" b="1" dirty="0">
                <a:solidFill>
                  <a:schemeClr val="accent1">
                    <a:lumMod val="50000"/>
                  </a:schemeClr>
                </a:solidFill>
              </a:rPr>
              <a:t> </a:t>
            </a:r>
            <a:r>
              <a:rPr lang="fr-FR" dirty="0">
                <a:solidFill>
                  <a:schemeClr val="accent1">
                    <a:lumMod val="50000"/>
                  </a:schemeClr>
                </a:solidFill>
              </a:rPr>
              <a:t>: </a:t>
            </a:r>
            <a:r>
              <a:rPr lang="fr-FR" dirty="0" smtClean="0">
                <a:solidFill>
                  <a:schemeClr val="accent1">
                    <a:lumMod val="50000"/>
                  </a:schemeClr>
                </a:solidFill>
              </a:rPr>
              <a:t>iconographie, archéologie</a:t>
            </a:r>
            <a:r>
              <a:rPr lang="fr-FR" dirty="0">
                <a:solidFill>
                  <a:schemeClr val="accent1">
                    <a:lumMod val="50000"/>
                  </a:schemeClr>
                </a:solidFill>
              </a:rPr>
              <a:t>, témoignages, textes </a:t>
            </a:r>
            <a:r>
              <a:rPr lang="fr-FR" dirty="0" smtClean="0">
                <a:solidFill>
                  <a:schemeClr val="accent1">
                    <a:lumMod val="50000"/>
                  </a:schemeClr>
                </a:solidFill>
              </a:rPr>
              <a:t>historiques, cartes…).</a:t>
            </a:r>
            <a:endParaRPr lang="fr-FR" dirty="0">
              <a:solidFill>
                <a:schemeClr val="accent1">
                  <a:lumMod val="50000"/>
                </a:schemeClr>
              </a:solidFill>
            </a:endParaRPr>
          </a:p>
          <a:p>
            <a:pPr marL="457200" lvl="1" indent="0" algn="just">
              <a:buNone/>
            </a:pPr>
            <a:r>
              <a:rPr lang="fr-FR" dirty="0" smtClean="0">
                <a:solidFill>
                  <a:schemeClr val="accent1">
                    <a:lumMod val="50000"/>
                  </a:schemeClr>
                </a:solidFill>
              </a:rPr>
              <a:t>- Diversifier les </a:t>
            </a:r>
            <a:r>
              <a:rPr lang="fr-FR" dirty="0">
                <a:solidFill>
                  <a:schemeClr val="accent1">
                    <a:lumMod val="50000"/>
                  </a:schemeClr>
                </a:solidFill>
              </a:rPr>
              <a:t>sources sur un même thème, afin de  les confronter pour construire l’histoire et éveiller l’esprit critique des élèves</a:t>
            </a:r>
            <a:r>
              <a:rPr lang="fr-FR" dirty="0" smtClean="0">
                <a:solidFill>
                  <a:schemeClr val="accent1">
                    <a:lumMod val="50000"/>
                  </a:schemeClr>
                </a:solidFill>
              </a:rPr>
              <a:t>.</a:t>
            </a:r>
          </a:p>
          <a:p>
            <a:pPr marL="457200" lvl="1" indent="0" algn="just">
              <a:buNone/>
            </a:pPr>
            <a:r>
              <a:rPr lang="fr-FR" dirty="0" smtClean="0">
                <a:solidFill>
                  <a:schemeClr val="accent1">
                    <a:lumMod val="50000"/>
                  </a:schemeClr>
                </a:solidFill>
              </a:rPr>
              <a:t>- Questionner </a:t>
            </a:r>
            <a:r>
              <a:rPr lang="fr-FR" dirty="0">
                <a:solidFill>
                  <a:schemeClr val="accent1">
                    <a:lumMod val="50000"/>
                  </a:schemeClr>
                </a:solidFill>
              </a:rPr>
              <a:t>les élèves sur le sens général du document et éviter de trop s’enfermer sur la nature du document ou sur des définitions de mots</a:t>
            </a:r>
          </a:p>
          <a:p>
            <a:pPr marL="457200" lvl="1" indent="0" algn="just">
              <a:buNone/>
            </a:pPr>
            <a:endParaRPr lang="fr-FR" dirty="0"/>
          </a:p>
          <a:p>
            <a:pPr lvl="1" algn="just"/>
            <a:endParaRPr lang="fr-FR" dirty="0"/>
          </a:p>
        </p:txBody>
      </p:sp>
      <p:sp>
        <p:nvSpPr>
          <p:cNvPr id="4" name="Espace réservé du contenu 2"/>
          <p:cNvSpPr txBox="1">
            <a:spLocks/>
          </p:cNvSpPr>
          <p:nvPr/>
        </p:nvSpPr>
        <p:spPr>
          <a:xfrm>
            <a:off x="209550" y="3895859"/>
            <a:ext cx="8660130" cy="2831512"/>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dirty="0" smtClean="0">
                <a:solidFill>
                  <a:schemeClr val="accent1">
                    <a:lumMod val="50000"/>
                  </a:schemeClr>
                </a:solidFill>
              </a:rPr>
              <a:t>ECUEILS A EVITER</a:t>
            </a:r>
          </a:p>
          <a:p>
            <a:pPr lvl="1" algn="just"/>
            <a:r>
              <a:rPr lang="fr-FR" sz="1700" dirty="0" smtClean="0">
                <a:solidFill>
                  <a:schemeClr val="accent1">
                    <a:lumMod val="50000"/>
                  </a:schemeClr>
                </a:solidFill>
              </a:rPr>
              <a:t>Se disperser dans le factuel et dans la chronologie sans dégager le sens. </a:t>
            </a:r>
          </a:p>
          <a:p>
            <a:pPr lvl="1" algn="just"/>
            <a:r>
              <a:rPr lang="fr-FR" sz="1700" dirty="0" smtClean="0">
                <a:solidFill>
                  <a:schemeClr val="accent1">
                    <a:lumMod val="50000"/>
                  </a:schemeClr>
                </a:solidFill>
              </a:rPr>
              <a:t>Attention aux résumés de manuels qui n’auraient pas de validité scientifique</a:t>
            </a:r>
          </a:p>
          <a:p>
            <a:pPr lvl="1" algn="just"/>
            <a:r>
              <a:rPr lang="fr-FR" sz="1700" dirty="0" smtClean="0">
                <a:solidFill>
                  <a:schemeClr val="accent1">
                    <a:lumMod val="50000"/>
                  </a:schemeClr>
                </a:solidFill>
              </a:rPr>
              <a:t>Un nombre trop important de documents, qui ne permettent pas de maintenir le sens</a:t>
            </a:r>
          </a:p>
          <a:p>
            <a:pPr lvl="1" algn="just"/>
            <a:r>
              <a:rPr lang="fr-FR" sz="1700" dirty="0" smtClean="0">
                <a:solidFill>
                  <a:schemeClr val="accent1">
                    <a:lumMod val="50000"/>
                  </a:schemeClr>
                </a:solidFill>
              </a:rPr>
              <a:t>Un document peu accessible</a:t>
            </a:r>
          </a:p>
          <a:p>
            <a:pPr marL="457200" lvl="1" indent="0" algn="just">
              <a:buNone/>
            </a:pPr>
            <a:endParaRPr lang="fr-FR" sz="1800" dirty="0" smtClean="0">
              <a:solidFill>
                <a:schemeClr val="accent1">
                  <a:lumMod val="50000"/>
                </a:schemeClr>
              </a:solidFill>
            </a:endParaRPr>
          </a:p>
        </p:txBody>
      </p:sp>
    </p:spTree>
    <p:extLst>
      <p:ext uri="{BB962C8B-B14F-4D97-AF65-F5344CB8AC3E}">
        <p14:creationId xmlns:p14="http://schemas.microsoft.com/office/powerpoint/2010/main" val="343210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200" y="203994"/>
            <a:ext cx="8229600" cy="5826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rgbClr val="FF0000"/>
                </a:solidFill>
              </a:rPr>
              <a:t>Varier les types de sources pour éveiller l’esprit critique par des questions ouvertes</a:t>
            </a:r>
            <a:endParaRPr lang="fr-FR" sz="2800"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9076"/>
          <a:stretch/>
        </p:blipFill>
        <p:spPr>
          <a:xfrm>
            <a:off x="3217316" y="1290329"/>
            <a:ext cx="2855187" cy="2014846"/>
          </a:xfrm>
          <a:prstGeom prst="rect">
            <a:avLst/>
          </a:prstGeom>
        </p:spPr>
      </p:pic>
      <p:sp>
        <p:nvSpPr>
          <p:cNvPr id="6" name="ZoneTexte 5"/>
          <p:cNvSpPr txBox="1"/>
          <p:nvPr/>
        </p:nvSpPr>
        <p:spPr>
          <a:xfrm>
            <a:off x="2998774" y="3407732"/>
            <a:ext cx="3292270" cy="830997"/>
          </a:xfrm>
          <a:prstGeom prst="rect">
            <a:avLst/>
          </a:prstGeom>
          <a:noFill/>
        </p:spPr>
        <p:txBody>
          <a:bodyPr wrap="square" rtlCol="0">
            <a:spAutoFit/>
          </a:bodyPr>
          <a:lstStyle/>
          <a:p>
            <a:pPr algn="ctr"/>
            <a:r>
              <a:rPr lang="fr-FR" sz="1600" u="sng" dirty="0" smtClean="0"/>
              <a:t>Vie et miracles de Saint-Louis </a:t>
            </a:r>
            <a:r>
              <a:rPr lang="fr-FR" sz="1600" dirty="0" smtClean="0"/>
              <a:t>1330, </a:t>
            </a:r>
            <a:r>
              <a:rPr lang="fr-FR" sz="1600" i="1" dirty="0" smtClean="0"/>
              <a:t>Départ de Louis IX pour la croisade en 1248</a:t>
            </a:r>
            <a:endParaRPr lang="fr-FR" sz="1600" i="1" dirty="0"/>
          </a:p>
        </p:txBody>
      </p:sp>
      <p:graphicFrame>
        <p:nvGraphicFramePr>
          <p:cNvPr id="8" name="Tableau 7"/>
          <p:cNvGraphicFramePr>
            <a:graphicFrameLocks noGrp="1"/>
          </p:cNvGraphicFramePr>
          <p:nvPr>
            <p:extLst>
              <p:ext uri="{D42A27DB-BD31-4B8C-83A1-F6EECF244321}">
                <p14:modId xmlns:p14="http://schemas.microsoft.com/office/powerpoint/2010/main" val="1285920998"/>
              </p:ext>
            </p:extLst>
          </p:nvPr>
        </p:nvGraphicFramePr>
        <p:xfrm>
          <a:off x="120018" y="1066801"/>
          <a:ext cx="2773184" cy="3400358"/>
        </p:xfrm>
        <a:graphic>
          <a:graphicData uri="http://schemas.openxmlformats.org/drawingml/2006/table">
            <a:tbl>
              <a:tblPr/>
              <a:tblGrid>
                <a:gridCol w="54697">
                  <a:extLst>
                    <a:ext uri="{9D8B030D-6E8A-4147-A177-3AD203B41FA5}">
                      <a16:colId xmlns:a16="http://schemas.microsoft.com/office/drawing/2014/main" val="20000"/>
                    </a:ext>
                  </a:extLst>
                </a:gridCol>
                <a:gridCol w="2718487">
                  <a:extLst>
                    <a:ext uri="{9D8B030D-6E8A-4147-A177-3AD203B41FA5}">
                      <a16:colId xmlns:a16="http://schemas.microsoft.com/office/drawing/2014/main" val="20001"/>
                    </a:ext>
                  </a:extLst>
                </a:gridCol>
              </a:tblGrid>
              <a:tr h="3400358">
                <a:tc>
                  <a:txBody>
                    <a:bodyPr/>
                    <a:lstStyle/>
                    <a:p>
                      <a:endParaRPr lang="fr-FR" sz="1000" dirty="0"/>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000" dirty="0"/>
                        <a:t/>
                      </a:r>
                      <a:br>
                        <a:rPr lang="fr-FR" sz="1000" dirty="0"/>
                      </a:br>
                      <a:r>
                        <a:rPr lang="fr-FR" sz="1050" dirty="0" smtClean="0">
                          <a:latin typeface="Arial, Helvetica, sans-serif"/>
                        </a:rPr>
                        <a:t>Les Francs </a:t>
                      </a:r>
                      <a:r>
                        <a:rPr lang="fr-FR" sz="1050" dirty="0">
                          <a:latin typeface="Arial, Helvetica, sans-serif"/>
                        </a:rPr>
                        <a:t>se portèrent vers Jérusalem et l'assiégèrent pendant plus de quarante </a:t>
                      </a:r>
                      <a:r>
                        <a:rPr lang="fr-FR" sz="1050" dirty="0" smtClean="0">
                          <a:latin typeface="Arial, Helvetica, sans-serif"/>
                        </a:rPr>
                        <a:t>jours</a:t>
                      </a:r>
                      <a:r>
                        <a:rPr lang="fr-FR" sz="1050" baseline="0" dirty="0" smtClean="0">
                          <a:latin typeface="Arial, Helvetica, sans-serif"/>
                        </a:rPr>
                        <a:t> </a:t>
                      </a:r>
                      <a:r>
                        <a:rPr lang="fr-FR" sz="1050" dirty="0" smtClean="0">
                          <a:latin typeface="Arial, Helvetica, sans-serif"/>
                        </a:rPr>
                        <a:t>[…]</a:t>
                      </a:r>
                    </a:p>
                    <a:p>
                      <a:pPr algn="just"/>
                      <a:r>
                        <a:rPr lang="fr-FR" sz="1050" dirty="0" smtClean="0">
                          <a:latin typeface="Arial, Helvetica, sans-serif"/>
                        </a:rPr>
                        <a:t>La Ville sainte fut prise du côté du nord, dans la matinée du vendredi 22 du mois de </a:t>
                      </a:r>
                      <a:r>
                        <a:rPr lang="fr-FR" sz="1050" dirty="0" err="1" smtClean="0">
                          <a:latin typeface="Arial, Helvetica, sans-serif"/>
                        </a:rPr>
                        <a:t>Shaban</a:t>
                      </a:r>
                      <a:r>
                        <a:rPr lang="fr-FR" sz="1050" dirty="0" smtClean="0">
                          <a:latin typeface="Arial, Helvetica, sans-serif"/>
                        </a:rPr>
                        <a:t> [15 juillet]. Aussitôt la foule prit la fuite. Les Francs restèrent une semaine dans la ville, occupés à massacrer les musulmans. Une troupe de musulmans s'était retirée dans le </a:t>
                      </a:r>
                      <a:r>
                        <a:rPr lang="fr-FR" sz="1050" i="1" dirty="0" err="1" smtClean="0">
                          <a:latin typeface="Arial, Helvetica, sans-serif"/>
                        </a:rPr>
                        <a:t>mirhab</a:t>
                      </a:r>
                      <a:r>
                        <a:rPr lang="fr-FR" sz="1050" dirty="0" smtClean="0">
                          <a:latin typeface="Arial, Helvetica, sans-serif"/>
                        </a:rPr>
                        <a:t> de David, et s'y était fortifiée. Elle se défendit pendant trois jours. Les Francs ayant offert de les recevoir à capitulation, ils se rendirent et eurent la vie sauve […].</a:t>
                      </a:r>
                    </a:p>
                    <a:p>
                      <a:pPr algn="just"/>
                      <a:r>
                        <a:rPr lang="fr-FR" sz="1050" dirty="0" smtClean="0">
                          <a:latin typeface="Arial, Helvetica, sans-serif"/>
                        </a:rPr>
                        <a:t> Les Francs massacrèrent plus de 70 000 musulmans dans la mosquée al-</a:t>
                      </a:r>
                      <a:r>
                        <a:rPr lang="fr-FR" sz="1050" dirty="0" err="1" smtClean="0">
                          <a:latin typeface="Arial, Helvetica, sans-serif"/>
                        </a:rPr>
                        <a:t>Aqsâ</a:t>
                      </a:r>
                      <a:r>
                        <a:rPr lang="fr-FR" sz="1050" baseline="0" dirty="0" smtClean="0">
                          <a:latin typeface="Arial, Helvetica, sans-serif"/>
                        </a:rPr>
                        <a:t> </a:t>
                      </a:r>
                      <a:r>
                        <a:rPr lang="fr-FR" sz="1050" dirty="0" smtClean="0">
                          <a:latin typeface="Arial, Helvetica, sans-serif"/>
                        </a:rPr>
                        <a:t> […]</a:t>
                      </a:r>
                      <a:br>
                        <a:rPr lang="fr-FR" sz="1050" dirty="0" smtClean="0">
                          <a:latin typeface="Arial, Helvetica, sans-serif"/>
                        </a:rPr>
                      </a:br>
                      <a:r>
                        <a:rPr lang="fr-FR" sz="1050" dirty="0" smtClean="0">
                          <a:latin typeface="Arial, Helvetica, sans-serif"/>
                        </a:rPr>
                        <a:t>Les Francs enlevèrent plus de quarante lampes d'argent, chacune du poids de 3 000 dirhams […] Le butin fait par les Francs était immense. </a:t>
                      </a:r>
                      <a:endParaRPr lang="fr-FR" sz="1050" dirty="0"/>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ZoneTexte 8"/>
          <p:cNvSpPr txBox="1"/>
          <p:nvPr/>
        </p:nvSpPr>
        <p:spPr>
          <a:xfrm>
            <a:off x="-74954" y="4467159"/>
            <a:ext cx="3292270" cy="338554"/>
          </a:xfrm>
          <a:prstGeom prst="rect">
            <a:avLst/>
          </a:prstGeom>
          <a:noFill/>
        </p:spPr>
        <p:txBody>
          <a:bodyPr wrap="square" rtlCol="0">
            <a:spAutoFit/>
          </a:bodyPr>
          <a:lstStyle/>
          <a:p>
            <a:pPr algn="ctr"/>
            <a:r>
              <a:rPr lang="fr-FR" sz="1600" dirty="0" smtClean="0"/>
              <a:t>Ibn Al-</a:t>
            </a:r>
            <a:r>
              <a:rPr lang="fr-FR" sz="1600" dirty="0" err="1" smtClean="0"/>
              <a:t>Athir</a:t>
            </a:r>
            <a:r>
              <a:rPr lang="fr-FR" sz="1600" dirty="0" smtClean="0"/>
              <a:t>, </a:t>
            </a:r>
            <a:r>
              <a:rPr lang="fr-FR" sz="1600" i="1" dirty="0" smtClean="0"/>
              <a:t>Histoire parfaite</a:t>
            </a:r>
            <a:r>
              <a:rPr lang="fr-FR" sz="1600" dirty="0" smtClean="0"/>
              <a:t>, 1231</a:t>
            </a:r>
            <a:endParaRPr lang="fr-FR" sz="1600" i="1" dirty="0"/>
          </a:p>
        </p:txBody>
      </p:sp>
      <p:sp>
        <p:nvSpPr>
          <p:cNvPr id="14" name="Rectangle 13"/>
          <p:cNvSpPr/>
          <p:nvPr/>
        </p:nvSpPr>
        <p:spPr>
          <a:xfrm>
            <a:off x="6362700" y="1095376"/>
            <a:ext cx="2562225" cy="31623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defTabSz="914400" eaLnBrk="0" fontAlgn="base" hangingPunct="0">
              <a:spcBef>
                <a:spcPct val="0"/>
              </a:spcBef>
              <a:spcAft>
                <a:spcPct val="0"/>
              </a:spcAft>
            </a:pPr>
            <a:r>
              <a:rPr lang="fr-FR" altLang="fr-FR" sz="1100" dirty="0">
                <a:solidFill>
                  <a:schemeClr val="tx1"/>
                </a:solidFill>
                <a:latin typeface="Arial" panose="020B0604020202020204" pitchFamily="34" charset="0"/>
                <a:cs typeface="Arial" panose="020B0604020202020204" pitchFamily="34" charset="0"/>
              </a:rPr>
              <a:t>Entrés dans la ville, nos pèlerins poursuivaient et massacraient les Sarrasins jusqu'au temple de Salomon, où ils s'étaient rassemblés et où ils livrèrent aux nôtres le plus furieux combat pendant toute la journée, au point que le temple tout entier ruisselait de leur sang. Enfin, </a:t>
            </a:r>
            <a:r>
              <a:rPr lang="fr-FR" altLang="fr-FR" sz="1100" dirty="0" smtClean="0">
                <a:solidFill>
                  <a:schemeClr val="tx1"/>
                </a:solidFill>
                <a:latin typeface="Arial" panose="020B0604020202020204" pitchFamily="34" charset="0"/>
                <a:cs typeface="Arial" panose="020B0604020202020204" pitchFamily="34" charset="0"/>
              </a:rPr>
              <a:t>[…] les croisés </a:t>
            </a:r>
            <a:r>
              <a:rPr lang="fr-FR" altLang="fr-FR" sz="1100" dirty="0">
                <a:solidFill>
                  <a:schemeClr val="tx1"/>
                </a:solidFill>
                <a:latin typeface="Arial" panose="020B0604020202020204" pitchFamily="34" charset="0"/>
                <a:cs typeface="Arial" panose="020B0604020202020204" pitchFamily="34" charset="0"/>
              </a:rPr>
              <a:t>coururent bientôt par toute la ville, raflant l'or, l'argent, les chevaux, les mulets et pillant les maisons, qui regorgeaient de richesses. </a:t>
            </a:r>
            <a:endParaRPr lang="fr-FR" altLang="fr-FR" sz="1100" dirty="0" smtClean="0">
              <a:solidFill>
                <a:schemeClr val="tx1"/>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1100" dirty="0" smtClean="0">
                <a:solidFill>
                  <a:schemeClr val="tx1"/>
                </a:solidFill>
                <a:latin typeface="Arial" panose="020B0604020202020204" pitchFamily="34" charset="0"/>
                <a:cs typeface="Arial" panose="020B0604020202020204" pitchFamily="34" charset="0"/>
              </a:rPr>
              <a:t>Puis</a:t>
            </a:r>
            <a:r>
              <a:rPr lang="fr-FR" altLang="fr-FR" sz="1100" dirty="0">
                <a:solidFill>
                  <a:schemeClr val="tx1"/>
                </a:solidFill>
                <a:latin typeface="Arial" panose="020B0604020202020204" pitchFamily="34" charset="0"/>
                <a:cs typeface="Arial" panose="020B0604020202020204" pitchFamily="34" charset="0"/>
              </a:rPr>
              <a:t>, tout heureux et pleurant de joie, les nôtres allèrent adorer le Sépulcre de notre Sauveur Jésus et s'acquittèrent de leur dette envers </a:t>
            </a:r>
            <a:r>
              <a:rPr lang="fr-FR" altLang="fr-FR" sz="1100" dirty="0" smtClean="0">
                <a:solidFill>
                  <a:schemeClr val="tx1"/>
                </a:solidFill>
                <a:latin typeface="Arial" panose="020B0604020202020204" pitchFamily="34" charset="0"/>
                <a:cs typeface="Arial" panose="020B0604020202020204" pitchFamily="34" charset="0"/>
              </a:rPr>
              <a:t>lui. </a:t>
            </a:r>
            <a:endParaRPr lang="fr-FR" altLang="fr-FR" sz="1100" dirty="0">
              <a:solidFill>
                <a:schemeClr val="tx1"/>
              </a:solidFill>
              <a:latin typeface="Arial" panose="020B0604020202020204" pitchFamily="34" charset="0"/>
              <a:cs typeface="Arial" panose="020B0604020202020204" pitchFamily="34" charset="0"/>
            </a:endParaRPr>
          </a:p>
        </p:txBody>
      </p:sp>
      <p:sp>
        <p:nvSpPr>
          <p:cNvPr id="16" name="ZoneTexte 15"/>
          <p:cNvSpPr txBox="1"/>
          <p:nvPr/>
        </p:nvSpPr>
        <p:spPr>
          <a:xfrm>
            <a:off x="6276709" y="4313704"/>
            <a:ext cx="2734205" cy="830997"/>
          </a:xfrm>
          <a:prstGeom prst="rect">
            <a:avLst/>
          </a:prstGeom>
          <a:noFill/>
        </p:spPr>
        <p:txBody>
          <a:bodyPr wrap="square" rtlCol="0">
            <a:spAutoFit/>
          </a:bodyPr>
          <a:lstStyle/>
          <a:p>
            <a:pPr algn="ctr"/>
            <a:r>
              <a:rPr lang="fr-FR" sz="1600" i="1" dirty="0" smtClean="0"/>
              <a:t>Siège et prise de Jérusalem par les croisés</a:t>
            </a:r>
            <a:r>
              <a:rPr lang="fr-FR" sz="1600" dirty="0" smtClean="0"/>
              <a:t>, anonyme, XIIème siècle</a:t>
            </a:r>
            <a:endParaRPr lang="fr-FR" sz="1600" i="1" dirty="0"/>
          </a:p>
        </p:txBody>
      </p:sp>
      <p:sp>
        <p:nvSpPr>
          <p:cNvPr id="17" name="ZoneTexte 16"/>
          <p:cNvSpPr txBox="1"/>
          <p:nvPr/>
        </p:nvSpPr>
        <p:spPr>
          <a:xfrm>
            <a:off x="530647" y="5084330"/>
            <a:ext cx="7835047" cy="1631216"/>
          </a:xfrm>
          <a:prstGeom prst="rect">
            <a:avLst/>
          </a:prstGeom>
          <a:solidFill>
            <a:schemeClr val="accent6">
              <a:lumMod val="50000"/>
            </a:schemeClr>
          </a:solidFill>
          <a:ln w="19050">
            <a:solidFill>
              <a:srgbClr val="FF0000"/>
            </a:solidFill>
          </a:ln>
        </p:spPr>
        <p:txBody>
          <a:bodyPr wrap="square" rtlCol="0">
            <a:spAutoFit/>
          </a:bodyPr>
          <a:lstStyle/>
          <a:p>
            <a:r>
              <a:rPr lang="fr-FR" sz="1600" b="1" u="sng" dirty="0" smtClean="0"/>
              <a:t>Recueil d’informations </a:t>
            </a:r>
            <a:r>
              <a:rPr lang="fr-FR" sz="1600" dirty="0"/>
              <a:t>: Qui </a:t>
            </a:r>
            <a:r>
              <a:rPr lang="fr-FR" sz="1600" dirty="0" smtClean="0"/>
              <a:t>s’engage dans la croisade d’après les </a:t>
            </a:r>
            <a:r>
              <a:rPr lang="fr-FR" sz="1600" dirty="0"/>
              <a:t>trois </a:t>
            </a:r>
            <a:r>
              <a:rPr lang="fr-FR" sz="1600" dirty="0" smtClean="0"/>
              <a:t>sources ? Quels lieux sacrés se trouvent dans Jérusalem?</a:t>
            </a:r>
            <a:endParaRPr lang="fr-FR" sz="1600" dirty="0"/>
          </a:p>
          <a:p>
            <a:pPr algn="just"/>
            <a:r>
              <a:rPr lang="fr-FR" sz="1600" b="1" u="sng" dirty="0" smtClean="0"/>
              <a:t>Question </a:t>
            </a:r>
            <a:r>
              <a:rPr lang="fr-FR" sz="1600" b="1" u="sng" dirty="0"/>
              <a:t>ouverte </a:t>
            </a:r>
            <a:r>
              <a:rPr lang="fr-FR" sz="1600" dirty="0"/>
              <a:t>: Observe et relève les différences entre les trois documents. Cherche des raisons qui peuvent expliquer ces différences</a:t>
            </a:r>
            <a:r>
              <a:rPr lang="fr-FR" sz="1600" dirty="0" smtClean="0"/>
              <a:t>.</a:t>
            </a:r>
          </a:p>
          <a:p>
            <a:pPr algn="just"/>
            <a:r>
              <a:rPr lang="fr-FR" sz="1600" b="1" u="sng" dirty="0" smtClean="0"/>
              <a:t>Question ouverte </a:t>
            </a:r>
            <a:r>
              <a:rPr lang="fr-FR" sz="1600" dirty="0" smtClean="0"/>
              <a:t>: Qui gère le royaume quand Louis IX ne le dirige pas en partant à la croisade?</a:t>
            </a:r>
            <a:endParaRPr lang="fr-FR" sz="1600" dirty="0"/>
          </a:p>
        </p:txBody>
      </p:sp>
    </p:spTree>
    <p:extLst>
      <p:ext uri="{BB962C8B-B14F-4D97-AF65-F5344CB8AC3E}">
        <p14:creationId xmlns:p14="http://schemas.microsoft.com/office/powerpoint/2010/main" val="387331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9025"/>
            <a:ext cx="8229600" cy="715962"/>
          </a:xfrm>
        </p:spPr>
        <p:txBody>
          <a:bodyPr>
            <a:noAutofit/>
          </a:bodyPr>
          <a:lstStyle/>
          <a:p>
            <a:pPr algn="ctr" eaLnBrk="1" hangingPunct="1"/>
            <a:r>
              <a:rPr lang="fr-FR" altLang="fr-FR" sz="2800" b="1" cap="none" dirty="0" smtClean="0">
                <a:solidFill>
                  <a:srgbClr val="FF0000"/>
                </a:solidFill>
              </a:rPr>
              <a:t>Expliquer un fait historique </a:t>
            </a:r>
            <a:r>
              <a:rPr lang="fr-FR" altLang="fr-FR" sz="2800" cap="none" dirty="0" smtClean="0">
                <a:solidFill>
                  <a:srgbClr val="FF0000"/>
                </a:solidFill>
              </a:rPr>
              <a:t>(d’après M. Hassani </a:t>
            </a:r>
            <a:r>
              <a:rPr lang="fr-FR" altLang="fr-FR" sz="2800" cap="none" dirty="0" err="1" smtClean="0">
                <a:solidFill>
                  <a:srgbClr val="FF0000"/>
                </a:solidFill>
              </a:rPr>
              <a:t>idrissi</a:t>
            </a:r>
            <a:r>
              <a:rPr lang="fr-FR" altLang="fr-FR" sz="2800" cap="none" dirty="0" smtClean="0">
                <a:solidFill>
                  <a:srgbClr val="FF0000"/>
                </a:solidFill>
              </a:rPr>
              <a:t>)</a:t>
            </a:r>
            <a:endParaRPr lang="fr-FR" altLang="fr-FR" sz="2800" cap="none" dirty="0" smtClean="0">
              <a:solidFill>
                <a:srgbClr val="FF0000"/>
              </a:solidFill>
            </a:endParaRPr>
          </a:p>
        </p:txBody>
      </p:sp>
      <p:sp>
        <p:nvSpPr>
          <p:cNvPr id="231427" name="Rectangle 3"/>
          <p:cNvSpPr>
            <a:spLocks noGrp="1" noChangeArrowheads="1"/>
          </p:cNvSpPr>
          <p:nvPr>
            <p:ph idx="1"/>
          </p:nvPr>
        </p:nvSpPr>
        <p:spPr>
          <a:xfrm>
            <a:off x="633003" y="-103283"/>
            <a:ext cx="8372475" cy="2785960"/>
          </a:xfrm>
        </p:spPr>
        <p:txBody>
          <a:bodyPr/>
          <a:lstStyle/>
          <a:p>
            <a:pPr eaLnBrk="1" hangingPunct="1">
              <a:buFont typeface="Wingdings" panose="05000000000000000000" pitchFamily="2" charset="2"/>
              <a:buNone/>
            </a:pPr>
            <a:r>
              <a:rPr lang="fr-FR" altLang="fr-FR" sz="2000" dirty="0" smtClean="0"/>
              <a:t>Pour expliquer un évènement, il faut répondre à la question:</a:t>
            </a:r>
          </a:p>
          <a:p>
            <a:pPr eaLnBrk="1" hangingPunct="1">
              <a:buFont typeface="Wingdings" panose="05000000000000000000" pitchFamily="2" charset="2"/>
              <a:buNone/>
            </a:pPr>
            <a:endParaRPr lang="fr-FR" altLang="fr-FR" sz="2000" dirty="0" smtClean="0"/>
          </a:p>
        </p:txBody>
      </p:sp>
      <p:sp>
        <p:nvSpPr>
          <p:cNvPr id="231428" name="Rectangle 4"/>
          <p:cNvSpPr>
            <a:spLocks noChangeArrowheads="1"/>
          </p:cNvSpPr>
          <p:nvPr/>
        </p:nvSpPr>
        <p:spPr bwMode="auto">
          <a:xfrm>
            <a:off x="2209800" y="1458516"/>
            <a:ext cx="44958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dirty="0">
                <a:solidFill>
                  <a:schemeClr val="bg1"/>
                </a:solidFill>
              </a:rPr>
              <a:t>Pourquoi ce fait s’est-il </a:t>
            </a:r>
            <a:r>
              <a:rPr lang="fr-FR" altLang="fr-FR" b="1" dirty="0" smtClean="0">
                <a:solidFill>
                  <a:schemeClr val="bg1"/>
                </a:solidFill>
              </a:rPr>
              <a:t>produit ?</a:t>
            </a:r>
            <a:endParaRPr lang="fr-FR" altLang="fr-FR" b="1" dirty="0">
              <a:solidFill>
                <a:schemeClr val="bg1"/>
              </a:solidFill>
            </a:endParaRPr>
          </a:p>
        </p:txBody>
      </p:sp>
      <p:sp>
        <p:nvSpPr>
          <p:cNvPr id="231429" name="Rectangle 5"/>
          <p:cNvSpPr>
            <a:spLocks noChangeArrowheads="1"/>
          </p:cNvSpPr>
          <p:nvPr/>
        </p:nvSpPr>
        <p:spPr bwMode="auto">
          <a:xfrm>
            <a:off x="457200" y="2982516"/>
            <a:ext cx="3505200" cy="6858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dirty="0">
                <a:solidFill>
                  <a:schemeClr val="accent1">
                    <a:lumMod val="50000"/>
                  </a:schemeClr>
                </a:solidFill>
              </a:rPr>
              <a:t>Pour quelle raison?</a:t>
            </a:r>
          </a:p>
        </p:txBody>
      </p:sp>
      <p:sp>
        <p:nvSpPr>
          <p:cNvPr id="231430" name="Rectangle 6"/>
          <p:cNvSpPr>
            <a:spLocks noChangeArrowheads="1"/>
          </p:cNvSpPr>
          <p:nvPr/>
        </p:nvSpPr>
        <p:spPr bwMode="auto">
          <a:xfrm>
            <a:off x="5114925" y="2993628"/>
            <a:ext cx="3505200" cy="6858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dirty="0">
                <a:solidFill>
                  <a:schemeClr val="accent1">
                    <a:lumMod val="50000"/>
                  </a:schemeClr>
                </a:solidFill>
              </a:rPr>
              <a:t>Dans quel but?</a:t>
            </a:r>
          </a:p>
        </p:txBody>
      </p:sp>
      <p:sp>
        <p:nvSpPr>
          <p:cNvPr id="231432" name="Text Box 8"/>
          <p:cNvSpPr txBox="1">
            <a:spLocks noChangeArrowheads="1"/>
          </p:cNvSpPr>
          <p:nvPr/>
        </p:nvSpPr>
        <p:spPr bwMode="auto">
          <a:xfrm>
            <a:off x="381000" y="4114800"/>
            <a:ext cx="3810000" cy="1681162"/>
          </a:xfrm>
          <a:prstGeom prst="rect">
            <a:avLst/>
          </a:prstGeom>
          <a:noFill/>
          <a:ln w="9525">
            <a:solidFill>
              <a:schemeClr val="tx1"/>
            </a:solid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FR" altLang="fr-FR" sz="1600" dirty="0"/>
              <a:t>La réponse repose sur une explication des facteurs qui ont contribué à produire l’évènement.</a:t>
            </a:r>
          </a:p>
          <a:p>
            <a:pPr algn="just" eaLnBrk="1" hangingPunct="1">
              <a:spcBef>
                <a:spcPct val="50000"/>
              </a:spcBef>
            </a:pPr>
            <a:r>
              <a:rPr lang="fr-FR" altLang="fr-FR" sz="1600" dirty="0"/>
              <a:t>Cette explication est l’aboutissement d’un travail de classement et de hiérarchisation</a:t>
            </a:r>
          </a:p>
        </p:txBody>
      </p:sp>
      <p:sp>
        <p:nvSpPr>
          <p:cNvPr id="231433" name="Text Box 9"/>
          <p:cNvSpPr txBox="1">
            <a:spLocks noChangeArrowheads="1"/>
          </p:cNvSpPr>
          <p:nvPr/>
        </p:nvSpPr>
        <p:spPr bwMode="auto">
          <a:xfrm>
            <a:off x="5114925" y="4075907"/>
            <a:ext cx="3733800" cy="1692771"/>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FR" altLang="fr-FR" sz="1600" dirty="0"/>
              <a:t>La réponse repose sur une explication des motivations qui ont conduit les acteurs à mener des </a:t>
            </a:r>
            <a:r>
              <a:rPr lang="fr-FR" altLang="fr-FR" sz="1600" dirty="0" smtClean="0"/>
              <a:t>actions.</a:t>
            </a:r>
            <a:endParaRPr lang="fr-FR" altLang="fr-FR" sz="1600" dirty="0"/>
          </a:p>
          <a:p>
            <a:pPr algn="just" eaLnBrk="1" hangingPunct="1">
              <a:spcBef>
                <a:spcPct val="50000"/>
              </a:spcBef>
            </a:pPr>
            <a:r>
              <a:rPr lang="fr-FR" altLang="fr-FR" sz="1600" dirty="0"/>
              <a:t>Cette explication est l’aboutissement d’un travail de contextualisation </a:t>
            </a:r>
            <a:r>
              <a:rPr lang="fr-FR" altLang="fr-FR" sz="1600" dirty="0" smtClean="0"/>
              <a:t>et d’un travail </a:t>
            </a:r>
            <a:r>
              <a:rPr lang="fr-FR" altLang="fr-FR" sz="1600" dirty="0"/>
              <a:t>sur le temps</a:t>
            </a:r>
          </a:p>
        </p:txBody>
      </p:sp>
      <p:sp>
        <p:nvSpPr>
          <p:cNvPr id="33802" name="Line 10"/>
          <p:cNvSpPr>
            <a:spLocks noChangeShapeType="1"/>
          </p:cNvSpPr>
          <p:nvPr/>
        </p:nvSpPr>
        <p:spPr bwMode="auto">
          <a:xfrm flipH="1">
            <a:off x="2714624" y="2183209"/>
            <a:ext cx="485775" cy="78184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1436" name="Line 12"/>
          <p:cNvSpPr>
            <a:spLocks noChangeShapeType="1"/>
          </p:cNvSpPr>
          <p:nvPr/>
        </p:nvSpPr>
        <p:spPr bwMode="auto">
          <a:xfrm>
            <a:off x="2114550" y="3679428"/>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4" name="Line 10"/>
          <p:cNvSpPr>
            <a:spLocks noChangeShapeType="1"/>
          </p:cNvSpPr>
          <p:nvPr/>
        </p:nvSpPr>
        <p:spPr bwMode="auto">
          <a:xfrm>
            <a:off x="5438772" y="2185590"/>
            <a:ext cx="314327" cy="79692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 name="Line 12"/>
          <p:cNvSpPr>
            <a:spLocks noChangeShapeType="1"/>
          </p:cNvSpPr>
          <p:nvPr/>
        </p:nvSpPr>
        <p:spPr bwMode="auto">
          <a:xfrm>
            <a:off x="6981825" y="3668316"/>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27867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0194"/>
            <a:ext cx="8229600" cy="544512"/>
          </a:xfrm>
        </p:spPr>
        <p:txBody>
          <a:bodyPr>
            <a:noAutofit/>
          </a:bodyPr>
          <a:lstStyle/>
          <a:p>
            <a:r>
              <a:rPr lang="fr-FR" sz="3600" dirty="0"/>
              <a:t>Construire </a:t>
            </a:r>
            <a:r>
              <a:rPr lang="fr-FR" sz="3600" dirty="0" smtClean="0"/>
              <a:t>un thème en histoire</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89782963"/>
              </p:ext>
            </p:extLst>
          </p:nvPr>
        </p:nvGraphicFramePr>
        <p:xfrm>
          <a:off x="0" y="824706"/>
          <a:ext cx="9621672" cy="603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51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3994"/>
            <a:ext cx="8229600" cy="582612"/>
          </a:xfrm>
        </p:spPr>
        <p:txBody>
          <a:bodyPr>
            <a:noAutofit/>
          </a:bodyPr>
          <a:lstStyle/>
          <a:p>
            <a:pPr algn="ctr"/>
            <a:r>
              <a:rPr lang="fr-FR" sz="2800" b="1" dirty="0" smtClean="0">
                <a:solidFill>
                  <a:srgbClr val="FF0000"/>
                </a:solidFill>
              </a:rPr>
              <a:t> </a:t>
            </a:r>
            <a:r>
              <a:rPr lang="fr-FR" sz="2800" b="1" cap="none" dirty="0" smtClean="0">
                <a:solidFill>
                  <a:srgbClr val="FF0000"/>
                </a:solidFill>
              </a:rPr>
              <a:t>Construire la trace écrite</a:t>
            </a:r>
            <a:endParaRPr lang="fr-FR" sz="2800" dirty="0"/>
          </a:p>
        </p:txBody>
      </p:sp>
      <p:sp>
        <p:nvSpPr>
          <p:cNvPr id="3" name="Espace réservé du contenu 2"/>
          <p:cNvSpPr>
            <a:spLocks noGrp="1"/>
          </p:cNvSpPr>
          <p:nvPr>
            <p:ph idx="1"/>
          </p:nvPr>
        </p:nvSpPr>
        <p:spPr>
          <a:xfrm>
            <a:off x="222068" y="786606"/>
            <a:ext cx="8217081" cy="4004454"/>
          </a:xfrm>
          <a:solidFill>
            <a:schemeClr val="accent6">
              <a:lumMod val="40000"/>
              <a:lumOff val="60000"/>
            </a:schemeClr>
          </a:solidFill>
        </p:spPr>
        <p:txBody>
          <a:bodyPr>
            <a:noAutofit/>
          </a:bodyPr>
          <a:lstStyle/>
          <a:p>
            <a:pPr lvl="0" algn="just"/>
            <a:r>
              <a:rPr lang="fr-FR" sz="1800" dirty="0" smtClean="0">
                <a:solidFill>
                  <a:schemeClr val="accent1">
                    <a:lumMod val="50000"/>
                  </a:schemeClr>
                </a:solidFill>
              </a:rPr>
              <a:t>CONSEILS</a:t>
            </a:r>
          </a:p>
          <a:p>
            <a:pPr marL="457200" lvl="1" indent="0" algn="just">
              <a:buNone/>
            </a:pPr>
            <a:r>
              <a:rPr lang="fr-FR" sz="1600" dirty="0" smtClean="0">
                <a:solidFill>
                  <a:schemeClr val="accent1">
                    <a:lumMod val="50000"/>
                  </a:schemeClr>
                </a:solidFill>
              </a:rPr>
              <a:t>Permettre à l’élève d’apprendre </a:t>
            </a:r>
            <a:r>
              <a:rPr lang="fr-FR" sz="1600" dirty="0">
                <a:solidFill>
                  <a:schemeClr val="accent1">
                    <a:lumMod val="50000"/>
                  </a:schemeClr>
                </a:solidFill>
              </a:rPr>
              <a:t>à mettre en forme sa pensée par le langage oral et écrit. </a:t>
            </a:r>
            <a:endParaRPr lang="fr-FR" sz="1600" dirty="0" smtClean="0">
              <a:solidFill>
                <a:schemeClr val="accent1">
                  <a:lumMod val="50000"/>
                </a:schemeClr>
              </a:solidFill>
            </a:endParaRPr>
          </a:p>
          <a:p>
            <a:pPr marL="457200" lvl="1" indent="0" algn="just">
              <a:buNone/>
            </a:pPr>
            <a:r>
              <a:rPr lang="fr-FR" sz="1600" dirty="0" smtClean="0">
                <a:solidFill>
                  <a:schemeClr val="accent1">
                    <a:lumMod val="50000"/>
                  </a:schemeClr>
                </a:solidFill>
              </a:rPr>
              <a:t>Permettre à l’élève de repérer ses idées en répondant à la question « Pourquoi? »</a:t>
            </a:r>
          </a:p>
          <a:p>
            <a:pPr marL="457200" lvl="1" indent="0" algn="just">
              <a:buNone/>
            </a:pPr>
            <a:r>
              <a:rPr lang="fr-FR" sz="1600" dirty="0" smtClean="0">
                <a:solidFill>
                  <a:schemeClr val="accent1">
                    <a:lumMod val="50000"/>
                  </a:schemeClr>
                </a:solidFill>
              </a:rPr>
              <a:t>Mettre en œuvre un dispositif favorisant l’organisation des idées et l’écriture autonome de la synthèse</a:t>
            </a:r>
          </a:p>
          <a:p>
            <a:pPr marL="457200" lvl="1" indent="0" algn="just">
              <a:buNone/>
            </a:pPr>
            <a:r>
              <a:rPr lang="fr-FR" sz="1600" dirty="0" smtClean="0">
                <a:solidFill>
                  <a:schemeClr val="accent1">
                    <a:lumMod val="50000"/>
                  </a:schemeClr>
                </a:solidFill>
              </a:rPr>
              <a:t>S’appuyer sur des outils pour faire écrire les élèves : affichage collectifs, documents historiques, corpus de mots, frise….</a:t>
            </a:r>
          </a:p>
          <a:p>
            <a:pPr marL="457200" lvl="1" indent="0" algn="just">
              <a:buNone/>
            </a:pPr>
            <a:r>
              <a:rPr lang="fr-FR" sz="1600" dirty="0" smtClean="0">
                <a:solidFill>
                  <a:schemeClr val="accent1">
                    <a:lumMod val="50000"/>
                  </a:schemeClr>
                </a:solidFill>
              </a:rPr>
              <a:t>Organiser une trace écrite avec alternance de documents choisis, de repères et d’un court récit</a:t>
            </a:r>
          </a:p>
          <a:p>
            <a:pPr marL="457200" lvl="1" indent="0" algn="just">
              <a:buNone/>
            </a:pPr>
            <a:r>
              <a:rPr lang="fr-FR" sz="1600" dirty="0" smtClean="0">
                <a:solidFill>
                  <a:schemeClr val="accent1">
                    <a:lumMod val="50000"/>
                  </a:schemeClr>
                </a:solidFill>
              </a:rPr>
              <a:t>Possibilité d’organiser une trace sous forme de tableau, ou de carte mentale</a:t>
            </a:r>
            <a:endParaRPr lang="fr-FR" sz="1600" dirty="0">
              <a:solidFill>
                <a:schemeClr val="accent1">
                  <a:lumMod val="50000"/>
                </a:schemeClr>
              </a:solidFill>
            </a:endParaRPr>
          </a:p>
        </p:txBody>
      </p:sp>
      <p:sp>
        <p:nvSpPr>
          <p:cNvPr id="5" name="Espace réservé du contenu 2"/>
          <p:cNvSpPr txBox="1">
            <a:spLocks/>
          </p:cNvSpPr>
          <p:nvPr/>
        </p:nvSpPr>
        <p:spPr>
          <a:xfrm>
            <a:off x="222068" y="4791060"/>
            <a:ext cx="8229600" cy="1653344"/>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600" dirty="0" smtClean="0">
                <a:solidFill>
                  <a:schemeClr val="accent1">
                    <a:lumMod val="50000"/>
                  </a:schemeClr>
                </a:solidFill>
              </a:rPr>
              <a:t>ECUEILS A EVITER</a:t>
            </a:r>
          </a:p>
          <a:p>
            <a:pPr marL="457200" lvl="1" indent="0" algn="just">
              <a:buNone/>
            </a:pPr>
            <a:r>
              <a:rPr lang="fr-FR" sz="1600" dirty="0" smtClean="0">
                <a:solidFill>
                  <a:schemeClr val="accent1">
                    <a:lumMod val="50000"/>
                  </a:schemeClr>
                </a:solidFill>
              </a:rPr>
              <a:t>Dicter la leçon</a:t>
            </a:r>
          </a:p>
          <a:p>
            <a:pPr marL="457200" lvl="1" indent="0" algn="just">
              <a:buNone/>
            </a:pPr>
            <a:r>
              <a:rPr lang="fr-FR" sz="1600" dirty="0">
                <a:solidFill>
                  <a:schemeClr val="accent1">
                    <a:lumMod val="50000"/>
                  </a:schemeClr>
                </a:solidFill>
              </a:rPr>
              <a:t>P</a:t>
            </a:r>
            <a:r>
              <a:rPr lang="fr-FR" sz="1600" dirty="0" smtClean="0">
                <a:solidFill>
                  <a:schemeClr val="accent1">
                    <a:lumMod val="50000"/>
                  </a:schemeClr>
                </a:solidFill>
              </a:rPr>
              <a:t>roposer de texte à trous</a:t>
            </a:r>
          </a:p>
          <a:p>
            <a:pPr marL="457200" lvl="1" indent="0" algn="just">
              <a:buNone/>
            </a:pPr>
            <a:r>
              <a:rPr lang="fr-FR" sz="1600" dirty="0">
                <a:solidFill>
                  <a:schemeClr val="accent1">
                    <a:lumMod val="50000"/>
                  </a:schemeClr>
                </a:solidFill>
              </a:rPr>
              <a:t>E</a:t>
            </a:r>
            <a:r>
              <a:rPr lang="fr-FR" sz="1600" dirty="0" smtClean="0">
                <a:solidFill>
                  <a:schemeClr val="accent1">
                    <a:lumMod val="50000"/>
                  </a:schemeClr>
                </a:solidFill>
              </a:rPr>
              <a:t>ngager l’écriture d’un texte avec trop d’informations</a:t>
            </a:r>
          </a:p>
          <a:p>
            <a:pPr marL="457200" lvl="1" indent="0" algn="just">
              <a:buNone/>
            </a:pPr>
            <a:r>
              <a:rPr lang="fr-FR" sz="1600" dirty="0" smtClean="0">
                <a:solidFill>
                  <a:schemeClr val="accent1">
                    <a:lumMod val="50000"/>
                  </a:schemeClr>
                </a:solidFill>
              </a:rPr>
              <a:t>Proposer une rédaction sans lien avec l’apprendre à apprendre</a:t>
            </a:r>
          </a:p>
        </p:txBody>
      </p:sp>
    </p:spTree>
    <p:extLst>
      <p:ext uri="{BB962C8B-B14F-4D97-AF65-F5344CB8AC3E}">
        <p14:creationId xmlns:p14="http://schemas.microsoft.com/office/powerpoint/2010/main" val="218495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533400" y="533400"/>
            <a:ext cx="7845829" cy="3767670"/>
          </a:xfrm>
        </p:spPr>
        <p:txBody>
          <a:bodyPr/>
          <a:lstStyle/>
          <a:p>
            <a:r>
              <a:rPr lang="fr-FR" dirty="0" smtClean="0"/>
              <a:t>Rappel des programmes</a:t>
            </a:r>
          </a:p>
          <a:p>
            <a:r>
              <a:rPr lang="fr-FR" dirty="0" smtClean="0"/>
              <a:t>Mise en œuvre d’une séquence autour des figures royales</a:t>
            </a:r>
            <a:endParaRPr lang="fr-FR" dirty="0"/>
          </a:p>
          <a:p>
            <a:r>
              <a:rPr lang="fr-FR" dirty="0" smtClean="0"/>
              <a:t>Conseils et écueils pour construire un repère historique</a:t>
            </a:r>
          </a:p>
          <a:p>
            <a:endParaRPr lang="fr-FR" dirty="0" smtClean="0"/>
          </a:p>
          <a:p>
            <a:endParaRPr lang="fr-FR" dirty="0"/>
          </a:p>
        </p:txBody>
      </p:sp>
    </p:spTree>
    <p:extLst>
      <p:ext uri="{BB962C8B-B14F-4D97-AF65-F5344CB8AC3E}">
        <p14:creationId xmlns:p14="http://schemas.microsoft.com/office/powerpoint/2010/main" val="63522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174" y="92468"/>
            <a:ext cx="8080625" cy="6033696"/>
          </a:xfrm>
        </p:spPr>
        <p:txBody>
          <a:bodyPr>
            <a:normAutofit/>
          </a:bodyPr>
          <a:lstStyle/>
          <a:p>
            <a:pPr marL="0" indent="0">
              <a:buNone/>
            </a:pPr>
            <a:endParaRPr lang="fr-FR" b="1" dirty="0" smtClean="0">
              <a:solidFill>
                <a:schemeClr val="accent6">
                  <a:lumMod val="75000"/>
                </a:schemeClr>
              </a:solidFill>
            </a:endParaRPr>
          </a:p>
          <a:p>
            <a:pPr marL="0" indent="0" algn="ctr">
              <a:buNone/>
            </a:pPr>
            <a:r>
              <a:rPr lang="fr-FR" sz="2800" b="1" dirty="0" smtClean="0">
                <a:solidFill>
                  <a:srgbClr val="FF0000"/>
                </a:solidFill>
              </a:rPr>
              <a:t>Les programmes </a:t>
            </a:r>
          </a:p>
          <a:p>
            <a:pPr marL="0" indent="0">
              <a:buNone/>
            </a:pPr>
            <a:r>
              <a:rPr lang="fr-FR" b="1" dirty="0" smtClean="0">
                <a:solidFill>
                  <a:schemeClr val="accent6">
                    <a:lumMod val="75000"/>
                  </a:schemeClr>
                </a:solidFill>
              </a:rPr>
              <a:t>Thématiques et repères annuels de programmation</a:t>
            </a:r>
            <a:endParaRPr lang="fr-FR" b="1" dirty="0">
              <a:solidFill>
                <a:schemeClr val="accent6">
                  <a:lumMod val="75000"/>
                </a:schemeClr>
              </a:solidFill>
            </a:endParaRPr>
          </a:p>
          <a:p>
            <a:pPr marL="0" indent="0">
              <a:buNone/>
            </a:pPr>
            <a:r>
              <a:rPr lang="fr-FR" b="1" dirty="0" smtClean="0">
                <a:solidFill>
                  <a:schemeClr val="accent6">
                    <a:lumMod val="75000"/>
                  </a:schemeClr>
                </a:solidFill>
              </a:rPr>
              <a:t>Cycle 3</a:t>
            </a:r>
          </a:p>
          <a:p>
            <a:pPr marL="0" indent="0">
              <a:buNone/>
            </a:pPr>
            <a:r>
              <a:rPr lang="fr-FR" b="1" dirty="0" smtClean="0">
                <a:solidFill>
                  <a:schemeClr val="accent6">
                    <a:lumMod val="75000"/>
                  </a:schemeClr>
                </a:solidFill>
              </a:rPr>
              <a:t>A partir des figures royales du thème 2 : Le temps des rois </a:t>
            </a:r>
          </a:p>
          <a:p>
            <a:r>
              <a:rPr lang="fr-FR" sz="3000" dirty="0" smtClean="0"/>
              <a:t>Louis IX, le roi Chrétien du treizième siècle</a:t>
            </a:r>
          </a:p>
          <a:p>
            <a:r>
              <a:rPr lang="fr-FR" sz="3000" dirty="0" smtClean="0"/>
              <a:t>François premier, le protecteur des arts et des lettres à la renaissance</a:t>
            </a:r>
          </a:p>
          <a:p>
            <a:r>
              <a:rPr lang="fr-FR" sz="3000" dirty="0" smtClean="0"/>
              <a:t>Henri IV et l’édit de Nantes</a:t>
            </a:r>
          </a:p>
          <a:p>
            <a:r>
              <a:rPr lang="fr-FR" sz="3000" dirty="0" smtClean="0"/>
              <a:t>Louis XIV, le roi soleil à </a:t>
            </a:r>
            <a:r>
              <a:rPr lang="fr-FR" sz="3000" dirty="0"/>
              <a:t>V</a:t>
            </a:r>
            <a:r>
              <a:rPr lang="fr-FR" sz="3000" dirty="0" smtClean="0"/>
              <a:t>ersailles</a:t>
            </a:r>
            <a:endParaRPr lang="fr-FR" sz="3000" dirty="0"/>
          </a:p>
          <a:p>
            <a:pPr marL="0" indent="0">
              <a:buNone/>
            </a:pPr>
            <a:endParaRPr lang="fr-FR" dirty="0"/>
          </a:p>
        </p:txBody>
      </p:sp>
    </p:spTree>
    <p:extLst>
      <p:ext uri="{BB962C8B-B14F-4D97-AF65-F5344CB8AC3E}">
        <p14:creationId xmlns:p14="http://schemas.microsoft.com/office/powerpoint/2010/main" val="198994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87014" y="3257967"/>
            <a:ext cx="213189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smtClean="0"/>
              <a:t>La construction territoriale</a:t>
            </a:r>
          </a:p>
        </p:txBody>
      </p:sp>
      <p:sp>
        <p:nvSpPr>
          <p:cNvPr id="14" name="ZoneTexte 13"/>
          <p:cNvSpPr txBox="1"/>
          <p:nvPr/>
        </p:nvSpPr>
        <p:spPr>
          <a:xfrm>
            <a:off x="1839075" y="4063926"/>
            <a:ext cx="184929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smtClean="0"/>
              <a:t>La place de la religion</a:t>
            </a:r>
          </a:p>
        </p:txBody>
      </p:sp>
      <p:sp>
        <p:nvSpPr>
          <p:cNvPr id="15" name="ZoneTexte 14"/>
          <p:cNvSpPr txBox="1"/>
          <p:nvPr/>
        </p:nvSpPr>
        <p:spPr>
          <a:xfrm>
            <a:off x="4363112" y="4038931"/>
            <a:ext cx="1756881"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Arts et culture</a:t>
            </a:r>
          </a:p>
          <a:p>
            <a:pPr algn="ctr"/>
            <a:r>
              <a:rPr lang="fr-FR" dirty="0" smtClean="0"/>
              <a:t>Patrimoine français</a:t>
            </a:r>
            <a:endParaRPr lang="fr-FR" dirty="0"/>
          </a:p>
        </p:txBody>
      </p:sp>
      <p:sp>
        <p:nvSpPr>
          <p:cNvPr id="16" name="ZoneTexte 15"/>
          <p:cNvSpPr txBox="1"/>
          <p:nvPr/>
        </p:nvSpPr>
        <p:spPr>
          <a:xfrm>
            <a:off x="6376846" y="4178461"/>
            <a:ext cx="1735187"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Relations avec l’extérieur </a:t>
            </a:r>
            <a:endParaRPr lang="fr-FR" dirty="0"/>
          </a:p>
        </p:txBody>
      </p:sp>
      <p:sp>
        <p:nvSpPr>
          <p:cNvPr id="3" name="ZoneTexte 2"/>
          <p:cNvSpPr txBox="1"/>
          <p:nvPr/>
        </p:nvSpPr>
        <p:spPr>
          <a:xfrm>
            <a:off x="1459196" y="982113"/>
            <a:ext cx="626435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dirty="0" smtClean="0"/>
              <a:t>L’étude de la monarchie capétienne centrée sur le pouvoir royal</a:t>
            </a:r>
            <a:endParaRPr lang="fr-FR" sz="2400" dirty="0"/>
          </a:p>
        </p:txBody>
      </p:sp>
      <p:cxnSp>
        <p:nvCxnSpPr>
          <p:cNvPr id="6" name="Connecteur droit avec flèche 5"/>
          <p:cNvCxnSpPr/>
          <p:nvPr/>
        </p:nvCxnSpPr>
        <p:spPr>
          <a:xfrm flipH="1">
            <a:off x="1730907" y="1859109"/>
            <a:ext cx="585627" cy="1398858"/>
          </a:xfrm>
          <a:prstGeom prst="straightConnector1">
            <a:avLst/>
          </a:prstGeom>
          <a:ln w="793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H="1">
            <a:off x="2991275" y="1859109"/>
            <a:ext cx="421189" cy="2204816"/>
          </a:xfrm>
          <a:prstGeom prst="straightConnector1">
            <a:avLst/>
          </a:prstGeom>
          <a:ln w="793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a:endCxn id="16" idx="0"/>
          </p:cNvCxnSpPr>
          <p:nvPr/>
        </p:nvCxnSpPr>
        <p:spPr>
          <a:xfrm>
            <a:off x="5902847" y="1793039"/>
            <a:ext cx="1341593" cy="2385422"/>
          </a:xfrm>
          <a:prstGeom prst="straightConnector1">
            <a:avLst/>
          </a:prstGeom>
          <a:ln w="793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4531010" y="1793039"/>
            <a:ext cx="390419" cy="2204816"/>
          </a:xfrm>
          <a:prstGeom prst="straightConnector1">
            <a:avLst/>
          </a:prstGeom>
          <a:ln w="793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7185045" y="2613235"/>
            <a:ext cx="161639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smtClean="0"/>
              <a:t>Evolution de la société</a:t>
            </a:r>
            <a:endParaRPr lang="fr-FR" dirty="0"/>
          </a:p>
        </p:txBody>
      </p:sp>
      <p:cxnSp>
        <p:nvCxnSpPr>
          <p:cNvPr id="18" name="Connecteur droit avec flèche 17"/>
          <p:cNvCxnSpPr/>
          <p:nvPr/>
        </p:nvCxnSpPr>
        <p:spPr>
          <a:xfrm>
            <a:off x="7328178" y="1834649"/>
            <a:ext cx="587647" cy="778228"/>
          </a:xfrm>
          <a:prstGeom prst="straightConnector1">
            <a:avLst/>
          </a:prstGeom>
          <a:ln w="79375">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66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65268" y="744409"/>
            <a:ext cx="4969771"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dirty="0" smtClean="0"/>
              <a:t>Un cadre chronologique: XIIIe-XVIIIe siècle </a:t>
            </a:r>
            <a:endParaRPr lang="fr-FR" dirty="0"/>
          </a:p>
        </p:txBody>
      </p:sp>
      <p:sp>
        <p:nvSpPr>
          <p:cNvPr id="9" name="ZoneTexte 8"/>
          <p:cNvSpPr txBox="1"/>
          <p:nvPr/>
        </p:nvSpPr>
        <p:spPr>
          <a:xfrm>
            <a:off x="1065269" y="1611363"/>
            <a:ext cx="3235743"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dirty="0" smtClean="0"/>
              <a:t>Entrée par 4 figures royales</a:t>
            </a:r>
            <a:endParaRPr lang="fr-FR" dirty="0"/>
          </a:p>
        </p:txBody>
      </p:sp>
      <p:sp>
        <p:nvSpPr>
          <p:cNvPr id="10" name="ZoneTexte 9"/>
          <p:cNvSpPr txBox="1"/>
          <p:nvPr/>
        </p:nvSpPr>
        <p:spPr>
          <a:xfrm>
            <a:off x="5617029" y="1778494"/>
            <a:ext cx="2494227"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fr-FR" dirty="0" smtClean="0"/>
              <a:t>Louis IX, le « roi chrétien » au XIIIème siècle</a:t>
            </a:r>
            <a:endParaRPr lang="fr-FR" dirty="0"/>
          </a:p>
        </p:txBody>
      </p:sp>
      <p:sp>
        <p:nvSpPr>
          <p:cNvPr id="11" name="ZoneTexte 10"/>
          <p:cNvSpPr txBox="1"/>
          <p:nvPr/>
        </p:nvSpPr>
        <p:spPr>
          <a:xfrm>
            <a:off x="5617030" y="2990564"/>
            <a:ext cx="3095486"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fr-FR" dirty="0" smtClean="0"/>
              <a:t>François Ier, un protecteur des Arts et des Lettres à la Renaissance</a:t>
            </a:r>
            <a:endParaRPr lang="fr-FR" dirty="0"/>
          </a:p>
        </p:txBody>
      </p:sp>
      <p:sp>
        <p:nvSpPr>
          <p:cNvPr id="12" name="ZoneTexte 11"/>
          <p:cNvSpPr txBox="1"/>
          <p:nvPr/>
        </p:nvSpPr>
        <p:spPr>
          <a:xfrm>
            <a:off x="5450083" y="4122043"/>
            <a:ext cx="326243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fr-FR" dirty="0" smtClean="0"/>
              <a:t>Henri IV et l’Edit de Nantes</a:t>
            </a:r>
            <a:endParaRPr lang="fr-FR" dirty="0"/>
          </a:p>
        </p:txBody>
      </p:sp>
      <p:sp>
        <p:nvSpPr>
          <p:cNvPr id="13" name="ZoneTexte 12"/>
          <p:cNvSpPr txBox="1"/>
          <p:nvPr/>
        </p:nvSpPr>
        <p:spPr>
          <a:xfrm>
            <a:off x="5450082" y="4976523"/>
            <a:ext cx="3693917"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fr-FR" dirty="0" smtClean="0"/>
              <a:t>Louis XIV, le roi soleil à Versailles</a:t>
            </a:r>
            <a:endParaRPr lang="fr-FR" dirty="0"/>
          </a:p>
        </p:txBody>
      </p:sp>
      <p:cxnSp>
        <p:nvCxnSpPr>
          <p:cNvPr id="3" name="Connecteur droit avec flèche 2"/>
          <p:cNvCxnSpPr>
            <a:endCxn id="9" idx="0"/>
          </p:cNvCxnSpPr>
          <p:nvPr/>
        </p:nvCxnSpPr>
        <p:spPr>
          <a:xfrm flipH="1">
            <a:off x="2683141" y="1113741"/>
            <a:ext cx="8688" cy="497622"/>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endCxn id="13" idx="1"/>
          </p:cNvCxnSpPr>
          <p:nvPr/>
        </p:nvCxnSpPr>
        <p:spPr>
          <a:xfrm>
            <a:off x="3503488" y="2068563"/>
            <a:ext cx="1946594" cy="3092626"/>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endCxn id="12" idx="1"/>
          </p:cNvCxnSpPr>
          <p:nvPr/>
        </p:nvCxnSpPr>
        <p:spPr>
          <a:xfrm>
            <a:off x="3914454" y="2068563"/>
            <a:ext cx="1535629" cy="2238146"/>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4298841" y="2068563"/>
            <a:ext cx="1151241" cy="1069831"/>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301013" y="1763763"/>
            <a:ext cx="1149070" cy="152400"/>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113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06706" y="588794"/>
            <a:ext cx="7801351" cy="4585871"/>
          </a:xfrm>
          <a:prstGeom prst="rect">
            <a:avLst/>
          </a:prstGeom>
          <a:noFill/>
          <a:ln>
            <a:noFill/>
          </a:ln>
        </p:spPr>
        <p:txBody>
          <a:bodyPr wrap="square" rtlCol="0">
            <a:spAutoFit/>
          </a:bodyPr>
          <a:lstStyle/>
          <a:p>
            <a:r>
              <a:rPr lang="fr-FR" sz="2800" b="1" dirty="0">
                <a:solidFill>
                  <a:srgbClr val="FF0000"/>
                </a:solidFill>
                <a:latin typeface="+mj-lt"/>
                <a:ea typeface="+mj-ea"/>
                <a:cs typeface="+mj-cs"/>
              </a:rPr>
              <a:t>La mise en </a:t>
            </a:r>
            <a:r>
              <a:rPr lang="fr-FR" sz="2800" b="1" dirty="0" smtClean="0">
                <a:solidFill>
                  <a:srgbClr val="FF0000"/>
                </a:solidFill>
                <a:latin typeface="+mj-lt"/>
                <a:ea typeface="+mj-ea"/>
                <a:cs typeface="+mj-cs"/>
              </a:rPr>
              <a:t>œuvre</a:t>
            </a:r>
            <a:endParaRPr lang="fr-FR" sz="2800" b="1" dirty="0">
              <a:solidFill>
                <a:srgbClr val="FF0000"/>
              </a:solidFill>
              <a:latin typeface="+mj-lt"/>
              <a:ea typeface="+mj-ea"/>
              <a:cs typeface="+mj-cs"/>
            </a:endParaRPr>
          </a:p>
          <a:p>
            <a:r>
              <a:rPr lang="fr-FR" sz="2400" b="1" u="sng" dirty="0" smtClean="0"/>
              <a:t>Objectif de la séquence:</a:t>
            </a:r>
          </a:p>
          <a:p>
            <a:endParaRPr lang="fr-FR" sz="2400" b="1" u="sng" dirty="0" smtClean="0"/>
          </a:p>
          <a:p>
            <a:r>
              <a:rPr lang="fr-FR" sz="2400" dirty="0" smtClean="0"/>
              <a:t>Les élèves doivent pouvoir répondre à ces deux questions, dans une approche systémique du royaume de France, en appui sur l’étude des 4 rois </a:t>
            </a:r>
            <a:endParaRPr lang="fr-FR" sz="2400" dirty="0"/>
          </a:p>
          <a:p>
            <a:endParaRPr lang="fr-FR" sz="2400" dirty="0" smtClean="0"/>
          </a:p>
          <a:p>
            <a:pPr marL="285750" indent="-285750">
              <a:buFontTx/>
              <a:buChar char="-"/>
            </a:pPr>
            <a:r>
              <a:rPr lang="fr-FR" sz="2400" b="1" dirty="0"/>
              <a:t>Q</a:t>
            </a:r>
            <a:r>
              <a:rPr lang="fr-FR" sz="2400" b="1" dirty="0" smtClean="0"/>
              <a:t>u’est ce qu’une monarchie?</a:t>
            </a:r>
          </a:p>
          <a:p>
            <a:pPr marL="285750" indent="-285750">
              <a:buFontTx/>
              <a:buChar char="-"/>
            </a:pPr>
            <a:r>
              <a:rPr lang="fr-FR" sz="2400" b="1" dirty="0"/>
              <a:t>C</a:t>
            </a:r>
            <a:r>
              <a:rPr lang="fr-FR" sz="2400" b="1" dirty="0" smtClean="0"/>
              <a:t>omment la France a évolué au temps des rois?</a:t>
            </a:r>
          </a:p>
          <a:p>
            <a:pPr marL="285750" indent="-285750">
              <a:buFontTx/>
              <a:buChar char="-"/>
            </a:pPr>
            <a:endParaRPr lang="fr-FR" sz="2400" b="1" dirty="0"/>
          </a:p>
          <a:p>
            <a:pPr marL="285750" indent="-285750">
              <a:buFontTx/>
              <a:buChar char="-"/>
            </a:pPr>
            <a:endParaRPr lang="fr-FR" sz="2400" b="1" dirty="0" smtClean="0"/>
          </a:p>
          <a:p>
            <a:endParaRPr lang="fr-FR" sz="2400" b="1" dirty="0" smtClean="0"/>
          </a:p>
        </p:txBody>
      </p:sp>
    </p:spTree>
    <p:extLst>
      <p:ext uri="{BB962C8B-B14F-4D97-AF65-F5344CB8AC3E}">
        <p14:creationId xmlns:p14="http://schemas.microsoft.com/office/powerpoint/2010/main" val="825219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05078891"/>
              </p:ext>
            </p:extLst>
          </p:nvPr>
        </p:nvGraphicFramePr>
        <p:xfrm>
          <a:off x="256851" y="369659"/>
          <a:ext cx="8609746" cy="6488341"/>
        </p:xfrm>
        <a:graphic>
          <a:graphicData uri="http://schemas.openxmlformats.org/drawingml/2006/table">
            <a:tbl>
              <a:tblPr firstRow="1" firstCol="1" bandRow="1">
                <a:tableStyleId>{5C22544A-7EE6-4342-B048-85BDC9FD1C3A}</a:tableStyleId>
              </a:tblPr>
              <a:tblGrid>
                <a:gridCol w="1571286">
                  <a:extLst>
                    <a:ext uri="{9D8B030D-6E8A-4147-A177-3AD203B41FA5}">
                      <a16:colId xmlns:a16="http://schemas.microsoft.com/office/drawing/2014/main" val="20000"/>
                    </a:ext>
                  </a:extLst>
                </a:gridCol>
                <a:gridCol w="1571286">
                  <a:extLst>
                    <a:ext uri="{9D8B030D-6E8A-4147-A177-3AD203B41FA5}">
                      <a16:colId xmlns:a16="http://schemas.microsoft.com/office/drawing/2014/main" val="20001"/>
                    </a:ext>
                  </a:extLst>
                </a:gridCol>
                <a:gridCol w="1878234">
                  <a:extLst>
                    <a:ext uri="{9D8B030D-6E8A-4147-A177-3AD203B41FA5}">
                      <a16:colId xmlns:a16="http://schemas.microsoft.com/office/drawing/2014/main" val="20002"/>
                    </a:ext>
                  </a:extLst>
                </a:gridCol>
                <a:gridCol w="1596584">
                  <a:extLst>
                    <a:ext uri="{9D8B030D-6E8A-4147-A177-3AD203B41FA5}">
                      <a16:colId xmlns:a16="http://schemas.microsoft.com/office/drawing/2014/main" val="20003"/>
                    </a:ext>
                  </a:extLst>
                </a:gridCol>
                <a:gridCol w="1992356">
                  <a:extLst>
                    <a:ext uri="{9D8B030D-6E8A-4147-A177-3AD203B41FA5}">
                      <a16:colId xmlns:a16="http://schemas.microsoft.com/office/drawing/2014/main" val="20004"/>
                    </a:ext>
                  </a:extLst>
                </a:gridCol>
              </a:tblGrid>
              <a:tr h="358436">
                <a:tc gridSpan="5">
                  <a:txBody>
                    <a:bodyPr/>
                    <a:lstStyle/>
                    <a:p>
                      <a:pPr algn="r">
                        <a:spcAft>
                          <a:spcPts val="0"/>
                        </a:spcAft>
                      </a:pPr>
                      <a:r>
                        <a:rPr lang="fr-FR" sz="1200" dirty="0">
                          <a:effectLst/>
                        </a:rPr>
                        <a:t>Les éléments de culture historique</a:t>
                      </a:r>
                      <a:endParaRPr lang="fr-FR" sz="1200" dirty="0">
                        <a:effectLst/>
                        <a:latin typeface="Calibri" charset="0"/>
                        <a:ea typeface="Calibri" charset="0"/>
                        <a:cs typeface="Times New Roman" charset="0"/>
                      </a:endParaRPr>
                    </a:p>
                  </a:txBody>
                  <a:tcPr marL="47941" marR="47941"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77568">
                <a:tc>
                  <a:txBody>
                    <a:bodyPr/>
                    <a:lstStyle/>
                    <a:p>
                      <a:pPr algn="ctr">
                        <a:spcAft>
                          <a:spcPts val="0"/>
                        </a:spcAft>
                      </a:pPr>
                      <a:r>
                        <a:rPr lang="fr-FR" sz="1200">
                          <a:effectLst/>
                        </a:rPr>
                        <a:t>4 figures royales</a:t>
                      </a:r>
                      <a:endParaRPr lang="fr-FR" sz="1200">
                        <a:effectLst/>
                        <a:latin typeface="Calibri" charset="0"/>
                        <a:ea typeface="Calibri" charset="0"/>
                        <a:cs typeface="Times New Roman" charset="0"/>
                      </a:endParaRPr>
                    </a:p>
                  </a:txBody>
                  <a:tcPr marL="47941" marR="47941" marT="0" marB="0"/>
                </a:tc>
                <a:tc>
                  <a:txBody>
                    <a:bodyPr/>
                    <a:lstStyle/>
                    <a:p>
                      <a:pPr algn="ctr">
                        <a:spcAft>
                          <a:spcPts val="0"/>
                        </a:spcAft>
                      </a:pPr>
                      <a:r>
                        <a:rPr lang="fr-FR" sz="1200" b="1" dirty="0">
                          <a:solidFill>
                            <a:srgbClr val="7030A0"/>
                          </a:solidFill>
                          <a:effectLst/>
                        </a:rPr>
                        <a:t>Louis IX</a:t>
                      </a:r>
                      <a:endParaRPr lang="fr-FR" sz="1200" b="1" dirty="0">
                        <a:solidFill>
                          <a:srgbClr val="7030A0"/>
                        </a:solidFill>
                        <a:effectLst/>
                        <a:latin typeface="Calibri" charset="0"/>
                        <a:ea typeface="Calibri" charset="0"/>
                        <a:cs typeface="Times New Roman" charset="0"/>
                      </a:endParaRPr>
                    </a:p>
                  </a:txBody>
                  <a:tcPr marL="47941" marR="47941" marT="0" marB="0"/>
                </a:tc>
                <a:tc>
                  <a:txBody>
                    <a:bodyPr/>
                    <a:lstStyle/>
                    <a:p>
                      <a:pPr algn="ctr">
                        <a:spcAft>
                          <a:spcPts val="0"/>
                        </a:spcAft>
                      </a:pPr>
                      <a:r>
                        <a:rPr lang="fr-FR" sz="1200" b="1" dirty="0">
                          <a:solidFill>
                            <a:srgbClr val="7030A0"/>
                          </a:solidFill>
                          <a:effectLst/>
                        </a:rPr>
                        <a:t>François Ier</a:t>
                      </a:r>
                      <a:endParaRPr lang="fr-FR" sz="1200" b="1" dirty="0">
                        <a:solidFill>
                          <a:srgbClr val="7030A0"/>
                        </a:solidFill>
                        <a:effectLst/>
                        <a:latin typeface="Calibri" charset="0"/>
                        <a:ea typeface="Calibri" charset="0"/>
                        <a:cs typeface="Times New Roman" charset="0"/>
                      </a:endParaRPr>
                    </a:p>
                  </a:txBody>
                  <a:tcPr marL="47941" marR="47941" marT="0" marB="0"/>
                </a:tc>
                <a:tc>
                  <a:txBody>
                    <a:bodyPr/>
                    <a:lstStyle/>
                    <a:p>
                      <a:pPr algn="ctr">
                        <a:spcAft>
                          <a:spcPts val="0"/>
                        </a:spcAft>
                      </a:pPr>
                      <a:r>
                        <a:rPr lang="fr-FR" sz="1200" b="1" dirty="0">
                          <a:solidFill>
                            <a:srgbClr val="7030A0"/>
                          </a:solidFill>
                          <a:effectLst/>
                        </a:rPr>
                        <a:t>Henri IV</a:t>
                      </a:r>
                      <a:endParaRPr lang="fr-FR" sz="1200" b="1" dirty="0">
                        <a:solidFill>
                          <a:srgbClr val="7030A0"/>
                        </a:solidFill>
                        <a:effectLst/>
                        <a:latin typeface="Calibri" charset="0"/>
                        <a:ea typeface="Calibri" charset="0"/>
                        <a:cs typeface="Times New Roman" charset="0"/>
                      </a:endParaRPr>
                    </a:p>
                  </a:txBody>
                  <a:tcPr marL="47941" marR="47941" marT="0" marB="0"/>
                </a:tc>
                <a:tc>
                  <a:txBody>
                    <a:bodyPr/>
                    <a:lstStyle/>
                    <a:p>
                      <a:pPr algn="ctr">
                        <a:spcAft>
                          <a:spcPts val="0"/>
                        </a:spcAft>
                      </a:pPr>
                      <a:r>
                        <a:rPr lang="fr-FR" sz="1200" b="1" dirty="0">
                          <a:solidFill>
                            <a:srgbClr val="7030A0"/>
                          </a:solidFill>
                          <a:effectLst/>
                        </a:rPr>
                        <a:t>Louis XIV</a:t>
                      </a:r>
                      <a:endParaRPr lang="fr-FR" sz="1200" b="1" dirty="0">
                        <a:solidFill>
                          <a:srgbClr val="7030A0"/>
                        </a:solidFill>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1"/>
                  </a:ext>
                </a:extLst>
              </a:tr>
              <a:tr h="1775682">
                <a:tc>
                  <a:txBody>
                    <a:bodyPr/>
                    <a:lstStyle/>
                    <a:p>
                      <a:pPr algn="ctr">
                        <a:spcAft>
                          <a:spcPts val="0"/>
                        </a:spcAft>
                      </a:pPr>
                      <a:r>
                        <a:rPr lang="fr-FR" sz="1200" dirty="0">
                          <a:effectLst/>
                        </a:rPr>
                        <a:t>Construction territoriale et affirmation du pouvoir royal</a:t>
                      </a:r>
                      <a:endParaRPr lang="fr-FR" sz="1200" dirty="0">
                        <a:effectLst/>
                        <a:latin typeface="Calibri" charset="0"/>
                        <a:ea typeface="Calibri" charset="0"/>
                        <a:cs typeface="Times New Roman" charset="0"/>
                      </a:endParaRPr>
                    </a:p>
                  </a:txBody>
                  <a:tcPr marL="47941" marR="47941" marT="0" marB="0" anchor="ctr"/>
                </a:tc>
                <a:tc>
                  <a:txBody>
                    <a:bodyPr/>
                    <a:lstStyle/>
                    <a:p>
                      <a:pPr algn="just">
                        <a:spcAft>
                          <a:spcPts val="0"/>
                        </a:spcAft>
                      </a:pPr>
                      <a:r>
                        <a:rPr lang="fr-FR" sz="1200" dirty="0">
                          <a:effectLst/>
                        </a:rPr>
                        <a:t>Développement de l’administration</a:t>
                      </a:r>
                    </a:p>
                    <a:p>
                      <a:pPr algn="just">
                        <a:spcAft>
                          <a:spcPts val="0"/>
                        </a:spcAft>
                      </a:pPr>
                      <a:r>
                        <a:rPr lang="fr-FR" sz="1200" dirty="0">
                          <a:effectLst/>
                        </a:rPr>
                        <a:t>Pouvoir fondé sur la justice</a:t>
                      </a:r>
                    </a:p>
                    <a:p>
                      <a:pPr algn="just">
                        <a:spcAft>
                          <a:spcPts val="0"/>
                        </a:spcAft>
                      </a:pPr>
                      <a:r>
                        <a:rPr lang="fr-FR" sz="1200" dirty="0">
                          <a:effectLst/>
                        </a:rPr>
                        <a:t>Lien plus direct aux sujets</a:t>
                      </a:r>
                    </a:p>
                    <a:p>
                      <a:pPr algn="just">
                        <a:spcAft>
                          <a:spcPts val="0"/>
                        </a:spcAft>
                      </a:pPr>
                      <a:r>
                        <a:rPr lang="fr-FR" sz="1200" dirty="0">
                          <a:effectLst/>
                        </a:rPr>
                        <a:t>Emancipation des grands vassaux</a:t>
                      </a:r>
                    </a:p>
                    <a:p>
                      <a:pPr>
                        <a:spcAft>
                          <a:spcPts val="0"/>
                        </a:spcAft>
                      </a:pPr>
                      <a:r>
                        <a:rPr lang="fr-FR" sz="1200" dirty="0">
                          <a:effectLst/>
                        </a:rPr>
                        <a:t>Construction d’une administration</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dirty="0">
                          <a:effectLst/>
                        </a:rPr>
                        <a:t>Cour itinérante</a:t>
                      </a:r>
                    </a:p>
                    <a:p>
                      <a:pPr algn="just">
                        <a:spcAft>
                          <a:spcPts val="0"/>
                        </a:spcAft>
                      </a:pPr>
                      <a:r>
                        <a:rPr lang="fr-FR" sz="1200" dirty="0">
                          <a:effectLst/>
                        </a:rPr>
                        <a:t>Unification du royaume</a:t>
                      </a:r>
                    </a:p>
                    <a:p>
                      <a:pPr algn="just">
                        <a:spcAft>
                          <a:spcPts val="0"/>
                        </a:spcAft>
                      </a:pPr>
                      <a:r>
                        <a:rPr lang="fr-FR" sz="1200" dirty="0">
                          <a:effectLst/>
                        </a:rPr>
                        <a:t>Rattachement de la Bretagne</a:t>
                      </a:r>
                    </a:p>
                    <a:p>
                      <a:pPr>
                        <a:spcAft>
                          <a:spcPts val="0"/>
                        </a:spcAft>
                      </a:pPr>
                      <a:r>
                        <a:rPr lang="fr-FR" sz="1200" dirty="0">
                          <a:effectLst/>
                        </a:rPr>
                        <a:t>Ordonnance de Villers-Cotterêts : français langue officielle du droit et de l’administration</a:t>
                      </a: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r>
                        <a:rPr lang="fr-FR" sz="1200" dirty="0">
                          <a:effectLst/>
                        </a:rPr>
                        <a:t>Place des grands</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dirty="0">
                          <a:effectLst/>
                        </a:rPr>
                        <a:t>Symbole de la monarchie absolue</a:t>
                      </a:r>
                    </a:p>
                    <a:p>
                      <a:pPr algn="just">
                        <a:spcAft>
                          <a:spcPts val="0"/>
                        </a:spcAft>
                      </a:pPr>
                      <a:r>
                        <a:rPr lang="fr-FR" sz="1200" dirty="0">
                          <a:effectLst/>
                        </a:rPr>
                        <a:t>Les lois fondamentales du royaume</a:t>
                      </a:r>
                    </a:p>
                    <a:p>
                      <a:pPr algn="just">
                        <a:spcAft>
                          <a:spcPts val="0"/>
                        </a:spcAft>
                      </a:pPr>
                      <a:r>
                        <a:rPr lang="fr-FR" sz="1200" dirty="0">
                          <a:effectLst/>
                        </a:rPr>
                        <a:t>Domaine royal inaliénable</a:t>
                      </a:r>
                    </a:p>
                    <a:p>
                      <a:pPr>
                        <a:spcAft>
                          <a:spcPts val="0"/>
                        </a:spcAft>
                      </a:pPr>
                      <a:r>
                        <a:rPr lang="fr-FR" sz="1200" dirty="0">
                          <a:effectLst/>
                        </a:rPr>
                        <a:t>Noblesse fixée à Versailles</a:t>
                      </a:r>
                      <a:endParaRPr lang="fr-FR" sz="12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2"/>
                  </a:ext>
                </a:extLst>
              </a:tr>
              <a:tr h="1242977">
                <a:tc>
                  <a:txBody>
                    <a:bodyPr/>
                    <a:lstStyle/>
                    <a:p>
                      <a:pPr algn="ctr">
                        <a:spcAft>
                          <a:spcPts val="0"/>
                        </a:spcAft>
                      </a:pPr>
                      <a:r>
                        <a:rPr lang="fr-FR" sz="1200" dirty="0">
                          <a:effectLst/>
                        </a:rPr>
                        <a:t>Place de la religion</a:t>
                      </a:r>
                      <a:endParaRPr lang="fr-FR" sz="1200" dirty="0">
                        <a:effectLst/>
                        <a:latin typeface="Calibri" charset="0"/>
                        <a:ea typeface="Calibri" charset="0"/>
                        <a:cs typeface="Times New Roman" charset="0"/>
                      </a:endParaRPr>
                    </a:p>
                  </a:txBody>
                  <a:tcPr marL="47941" marR="47941" marT="0" marB="0" anchor="ctr"/>
                </a:tc>
                <a:tc>
                  <a:txBody>
                    <a:bodyPr/>
                    <a:lstStyle/>
                    <a:p>
                      <a:pPr algn="just">
                        <a:spcAft>
                          <a:spcPts val="0"/>
                        </a:spcAft>
                      </a:pPr>
                      <a:r>
                        <a:rPr lang="fr-FR" sz="1200">
                          <a:effectLst/>
                        </a:rPr>
                        <a:t>Canonisation</a:t>
                      </a:r>
                    </a:p>
                    <a:p>
                      <a:pPr algn="just">
                        <a:spcAft>
                          <a:spcPts val="0"/>
                        </a:spcAft>
                      </a:pPr>
                      <a:r>
                        <a:rPr lang="fr-FR" sz="1200">
                          <a:effectLst/>
                        </a:rPr>
                        <a:t>Pouvoir fondé sur la justice</a:t>
                      </a:r>
                    </a:p>
                    <a:p>
                      <a:pPr algn="just">
                        <a:spcAft>
                          <a:spcPts val="0"/>
                        </a:spcAft>
                      </a:pPr>
                      <a:r>
                        <a:rPr lang="fr-FR" sz="1200">
                          <a:effectLst/>
                        </a:rPr>
                        <a:t>Participation à deux croisades</a:t>
                      </a:r>
                    </a:p>
                    <a:p>
                      <a:pPr>
                        <a:spcAft>
                          <a:spcPts val="0"/>
                        </a:spcAft>
                      </a:pPr>
                      <a:r>
                        <a:rPr lang="fr-FR" sz="1200">
                          <a:effectLst/>
                        </a:rPr>
                        <a:t>Port de la rouelle imposé aux juifs</a:t>
                      </a:r>
                      <a:endParaRPr lang="fr-FR" sz="1200">
                        <a:effectLst/>
                        <a:latin typeface="Calibri" charset="0"/>
                        <a:ea typeface="Calibri" charset="0"/>
                        <a:cs typeface="Times New Roman" charset="0"/>
                      </a:endParaRPr>
                    </a:p>
                  </a:txBody>
                  <a:tcPr marL="47941" marR="47941" marT="0" marB="0"/>
                </a:tc>
                <a:tc>
                  <a:txBody>
                    <a:bodyPr/>
                    <a:lstStyle/>
                    <a:p>
                      <a:pPr>
                        <a:spcAft>
                          <a:spcPts val="0"/>
                        </a:spcAft>
                      </a:pPr>
                      <a:r>
                        <a:rPr lang="fr-FR" sz="1200" dirty="0">
                          <a:effectLst/>
                        </a:rPr>
                        <a:t>Humanisme et naissance de la division entre catholiques et protestants</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dirty="0">
                          <a:effectLst/>
                        </a:rPr>
                        <a:t>Fin des guerres de religion</a:t>
                      </a:r>
                    </a:p>
                    <a:p>
                      <a:pPr algn="just">
                        <a:spcAft>
                          <a:spcPts val="0"/>
                        </a:spcAft>
                      </a:pPr>
                      <a:r>
                        <a:rPr lang="fr-FR" sz="1200" dirty="0">
                          <a:effectLst/>
                        </a:rPr>
                        <a:t>Edit de Nantes</a:t>
                      </a:r>
                    </a:p>
                    <a:p>
                      <a:pPr>
                        <a:spcAft>
                          <a:spcPts val="0"/>
                        </a:spcAft>
                      </a:pPr>
                      <a:r>
                        <a:rPr lang="fr-FR" sz="1200" dirty="0">
                          <a:effectLst/>
                        </a:rPr>
                        <a:t>Régicide</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a:effectLst/>
                        </a:rPr>
                        <a:t>Monarchie de droit divin</a:t>
                      </a:r>
                    </a:p>
                    <a:p>
                      <a:pPr algn="just">
                        <a:spcAft>
                          <a:spcPts val="0"/>
                        </a:spcAft>
                      </a:pPr>
                      <a:r>
                        <a:rPr lang="fr-FR" sz="1200">
                          <a:effectLst/>
                        </a:rPr>
                        <a:t>Les lois fondamentales du royaume: le roi doit être catholique</a:t>
                      </a:r>
                    </a:p>
                    <a:p>
                      <a:pPr>
                        <a:spcAft>
                          <a:spcPts val="0"/>
                        </a:spcAft>
                      </a:pPr>
                      <a:r>
                        <a:rPr lang="fr-FR" sz="1200">
                          <a:effectLst/>
                        </a:rPr>
                        <a:t>Révocation Edit de Nantes</a:t>
                      </a:r>
                      <a:endParaRPr lang="fr-FR" sz="120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3"/>
                  </a:ext>
                </a:extLst>
              </a:tr>
              <a:tr h="887841">
                <a:tc>
                  <a:txBody>
                    <a:bodyPr/>
                    <a:lstStyle/>
                    <a:p>
                      <a:pPr algn="ctr">
                        <a:spcAft>
                          <a:spcPts val="0"/>
                        </a:spcAft>
                      </a:pPr>
                      <a:r>
                        <a:rPr lang="fr-FR" sz="1200" dirty="0">
                          <a:effectLst/>
                        </a:rPr>
                        <a:t>Arts et culture</a:t>
                      </a:r>
                      <a:endParaRPr lang="fr-FR" sz="1200" dirty="0">
                        <a:effectLst/>
                        <a:latin typeface="Calibri" charset="0"/>
                        <a:ea typeface="Calibri" charset="0"/>
                        <a:cs typeface="Times New Roman" charset="0"/>
                      </a:endParaRPr>
                    </a:p>
                  </a:txBody>
                  <a:tcPr marL="47941" marR="47941" marT="0" marB="0" anchor="ctr"/>
                </a:tc>
                <a:tc>
                  <a:txBody>
                    <a:bodyPr/>
                    <a:lstStyle/>
                    <a:p>
                      <a:pPr>
                        <a:spcAft>
                          <a:spcPts val="0"/>
                        </a:spcAft>
                      </a:pPr>
                      <a:r>
                        <a:rPr lang="fr-FR" sz="1200" dirty="0">
                          <a:effectLst/>
                        </a:rPr>
                        <a:t> </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dirty="0">
                          <a:effectLst/>
                        </a:rPr>
                        <a:t>Période de la Renaissance</a:t>
                      </a:r>
                    </a:p>
                    <a:p>
                      <a:pPr algn="just">
                        <a:spcAft>
                          <a:spcPts val="0"/>
                        </a:spcAft>
                      </a:pPr>
                      <a:r>
                        <a:rPr lang="fr-FR" sz="1200" dirty="0">
                          <a:effectLst/>
                        </a:rPr>
                        <a:t>Humanisme</a:t>
                      </a:r>
                    </a:p>
                    <a:p>
                      <a:pPr algn="just">
                        <a:spcAft>
                          <a:spcPts val="0"/>
                        </a:spcAft>
                      </a:pPr>
                      <a:r>
                        <a:rPr lang="fr-FR" sz="1200" dirty="0">
                          <a:effectLst/>
                        </a:rPr>
                        <a:t>Arts au service du prestige du </a:t>
                      </a:r>
                      <a:r>
                        <a:rPr lang="fr-FR" sz="1200" dirty="0" smtClean="0">
                          <a:effectLst/>
                        </a:rPr>
                        <a:t>Prince</a:t>
                      </a:r>
                    </a:p>
                    <a:p>
                      <a:pPr algn="just">
                        <a:spcAft>
                          <a:spcPts val="0"/>
                        </a:spcAft>
                      </a:pPr>
                      <a:r>
                        <a:rPr lang="fr-FR" sz="1200" dirty="0" smtClean="0">
                          <a:effectLst/>
                        </a:rPr>
                        <a:t>Roi </a:t>
                      </a:r>
                      <a:r>
                        <a:rPr lang="fr-FR" sz="1200" dirty="0">
                          <a:effectLst/>
                        </a:rPr>
                        <a:t>bâtisseur, Imprimerie</a:t>
                      </a: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r>
                        <a:rPr lang="fr-FR" sz="1200" dirty="0">
                          <a:effectLst/>
                        </a:rPr>
                        <a:t> </a:t>
                      </a: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r>
                        <a:rPr lang="fr-FR" sz="1200" dirty="0">
                          <a:effectLst/>
                        </a:rPr>
                        <a:t>Versailles: manifestation architecturale et artistique de la puissance du « roi Soleil »</a:t>
                      </a:r>
                      <a:endParaRPr lang="fr-FR" sz="12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4"/>
                  </a:ext>
                </a:extLst>
              </a:tr>
              <a:tr h="1065409">
                <a:tc>
                  <a:txBody>
                    <a:bodyPr/>
                    <a:lstStyle/>
                    <a:p>
                      <a:pPr algn="ctr">
                        <a:spcAft>
                          <a:spcPts val="0"/>
                        </a:spcAft>
                      </a:pPr>
                      <a:r>
                        <a:rPr lang="fr-FR" sz="1200" dirty="0">
                          <a:effectLst/>
                        </a:rPr>
                        <a:t>Relation avec l’extérieur</a:t>
                      </a:r>
                      <a:endParaRPr lang="fr-FR" sz="1200" dirty="0">
                        <a:effectLst/>
                        <a:latin typeface="Calibri" charset="0"/>
                        <a:ea typeface="Calibri" charset="0"/>
                        <a:cs typeface="Times New Roman" charset="0"/>
                      </a:endParaRPr>
                    </a:p>
                  </a:txBody>
                  <a:tcPr marL="47941" marR="47941" marT="0" marB="0" anchor="ctr"/>
                </a:tc>
                <a:tc>
                  <a:txBody>
                    <a:bodyPr/>
                    <a:lstStyle/>
                    <a:p>
                      <a:pPr algn="just">
                        <a:spcAft>
                          <a:spcPts val="0"/>
                        </a:spcAft>
                      </a:pPr>
                      <a:r>
                        <a:rPr lang="fr-FR" sz="1200" dirty="0">
                          <a:effectLst/>
                        </a:rPr>
                        <a:t>Prestige européen</a:t>
                      </a:r>
                    </a:p>
                    <a:p>
                      <a:pPr>
                        <a:spcAft>
                          <a:spcPts val="0"/>
                        </a:spcAft>
                      </a:pPr>
                      <a:r>
                        <a:rPr lang="fr-FR" sz="1200" dirty="0">
                          <a:effectLst/>
                        </a:rPr>
                        <a:t>Participation à deux croisades</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dirty="0">
                          <a:effectLst/>
                        </a:rPr>
                        <a:t>Ambitions italiennes</a:t>
                      </a:r>
                    </a:p>
                    <a:p>
                      <a:pPr algn="just">
                        <a:spcAft>
                          <a:spcPts val="0"/>
                        </a:spcAft>
                      </a:pPr>
                      <a:r>
                        <a:rPr lang="fr-FR" sz="1200" dirty="0">
                          <a:effectLst/>
                        </a:rPr>
                        <a:t>Conflits avec Charles Quint</a:t>
                      </a:r>
                    </a:p>
                    <a:p>
                      <a:pPr>
                        <a:spcAft>
                          <a:spcPts val="0"/>
                        </a:spcAft>
                      </a:pPr>
                      <a:r>
                        <a:rPr lang="fr-FR" sz="1200" dirty="0">
                          <a:effectLst/>
                        </a:rPr>
                        <a:t>Le Nouveau monde et Grandes Découvertes</a:t>
                      </a: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r>
                        <a:rPr lang="fr-FR" sz="1200" dirty="0">
                          <a:effectLst/>
                        </a:rPr>
                        <a:t> </a:t>
                      </a:r>
                      <a:endParaRPr lang="fr-FR" sz="12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200" dirty="0">
                          <a:effectLst/>
                        </a:rPr>
                        <a:t>Politique de grandeur en France et en Europe</a:t>
                      </a:r>
                    </a:p>
                    <a:p>
                      <a:pPr>
                        <a:spcAft>
                          <a:spcPts val="0"/>
                        </a:spcAft>
                      </a:pPr>
                      <a:r>
                        <a:rPr lang="fr-FR" sz="1200" dirty="0">
                          <a:effectLst/>
                        </a:rPr>
                        <a:t>Premier empire colonial devenant une priorité </a:t>
                      </a:r>
                      <a:r>
                        <a:rPr lang="fr-FR" sz="1200" dirty="0" smtClean="0">
                          <a:effectLst/>
                        </a:rPr>
                        <a:t>économique</a:t>
                      </a:r>
                    </a:p>
                    <a:p>
                      <a:pPr>
                        <a:spcAft>
                          <a:spcPts val="0"/>
                        </a:spcAft>
                      </a:pPr>
                      <a:r>
                        <a:rPr lang="fr-FR" sz="1200" dirty="0" smtClean="0">
                          <a:effectLst/>
                          <a:latin typeface="Calibri" charset="0"/>
                          <a:ea typeface="Calibri" charset="0"/>
                          <a:cs typeface="Times New Roman" charset="0"/>
                        </a:rPr>
                        <a:t>Traite des</a:t>
                      </a:r>
                      <a:r>
                        <a:rPr lang="fr-FR" sz="1200" baseline="0" dirty="0" smtClean="0">
                          <a:effectLst/>
                          <a:latin typeface="Calibri" charset="0"/>
                          <a:ea typeface="Calibri" charset="0"/>
                          <a:cs typeface="Times New Roman" charset="0"/>
                        </a:rPr>
                        <a:t> Noirs et esclavage</a:t>
                      </a:r>
                      <a:endParaRPr lang="fr-FR" sz="12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5"/>
                  </a:ext>
                </a:extLst>
              </a:tr>
              <a:tr h="643505">
                <a:tc>
                  <a:txBody>
                    <a:bodyPr/>
                    <a:lstStyle/>
                    <a:p>
                      <a:pPr algn="ctr">
                        <a:spcAft>
                          <a:spcPts val="0"/>
                        </a:spcAft>
                      </a:pPr>
                      <a:r>
                        <a:rPr lang="fr-FR" sz="1200" dirty="0" smtClean="0">
                          <a:effectLst/>
                          <a:latin typeface="Calibri" charset="0"/>
                          <a:ea typeface="Calibri" charset="0"/>
                          <a:cs typeface="Times New Roman" charset="0"/>
                        </a:rPr>
                        <a:t>Evolution de la société</a:t>
                      </a:r>
                      <a:endParaRPr lang="fr-FR" sz="1200" dirty="0">
                        <a:effectLst/>
                        <a:latin typeface="Calibri" charset="0"/>
                        <a:ea typeface="Calibri" charset="0"/>
                        <a:cs typeface="Times New Roman" charset="0"/>
                      </a:endParaRPr>
                    </a:p>
                  </a:txBody>
                  <a:tcPr marL="47941" marR="47941" marT="0" marB="0" anchor="ctr"/>
                </a:tc>
                <a:tc>
                  <a:txBody>
                    <a:bodyPr/>
                    <a:lstStyle/>
                    <a:p>
                      <a:pPr>
                        <a:spcAft>
                          <a:spcPts val="0"/>
                        </a:spcAft>
                      </a:pPr>
                      <a:r>
                        <a:rPr lang="fr-FR" sz="1200" dirty="0" smtClean="0">
                          <a:effectLst/>
                          <a:latin typeface="Calibri" charset="0"/>
                          <a:ea typeface="Calibri" charset="0"/>
                          <a:cs typeface="Times New Roman" charset="0"/>
                        </a:rPr>
                        <a:t>Organisation d’une seigneurie/vie des paysans</a:t>
                      </a: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r>
                        <a:rPr lang="fr-FR" sz="1200" dirty="0" smtClean="0">
                          <a:effectLst/>
                          <a:latin typeface="Calibri" charset="0"/>
                          <a:ea typeface="Calibri" charset="0"/>
                          <a:cs typeface="Times New Roman" charset="0"/>
                        </a:rPr>
                        <a:t>Influence des villes</a:t>
                      </a: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endParaRPr lang="fr-FR" sz="1200" dirty="0">
                        <a:effectLst/>
                        <a:latin typeface="Calibri" charset="0"/>
                        <a:ea typeface="Calibri" charset="0"/>
                        <a:cs typeface="Times New Roman" charset="0"/>
                      </a:endParaRPr>
                    </a:p>
                  </a:txBody>
                  <a:tcPr marL="47941" marR="47941" marT="0" marB="0"/>
                </a:tc>
                <a:tc>
                  <a:txBody>
                    <a:bodyPr/>
                    <a:lstStyle/>
                    <a:p>
                      <a:pPr>
                        <a:spcAft>
                          <a:spcPts val="0"/>
                        </a:spcAft>
                      </a:pPr>
                      <a:r>
                        <a:rPr lang="fr-FR" sz="1200" dirty="0" smtClean="0">
                          <a:effectLst/>
                          <a:latin typeface="Calibri" charset="0"/>
                          <a:ea typeface="Calibri" charset="0"/>
                          <a:cs typeface="Times New Roman" charset="0"/>
                        </a:rPr>
                        <a:t>Misère dans</a:t>
                      </a:r>
                      <a:r>
                        <a:rPr lang="fr-FR" sz="1200" baseline="0" dirty="0" smtClean="0">
                          <a:effectLst/>
                          <a:latin typeface="Calibri" charset="0"/>
                          <a:ea typeface="Calibri" charset="0"/>
                          <a:cs typeface="Times New Roman" charset="0"/>
                        </a:rPr>
                        <a:t> la société</a:t>
                      </a:r>
                      <a:endParaRPr lang="fr-FR" sz="12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6"/>
                  </a:ext>
                </a:extLst>
              </a:tr>
            </a:tbl>
          </a:graphicData>
        </a:graphic>
      </p:graphicFrame>
      <p:sp>
        <p:nvSpPr>
          <p:cNvPr id="2" name="Rectangle à coins arrondis 1"/>
          <p:cNvSpPr/>
          <p:nvPr/>
        </p:nvSpPr>
        <p:spPr>
          <a:xfrm>
            <a:off x="256851" y="136903"/>
            <a:ext cx="3408218" cy="465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Proposition de trace finale </a:t>
            </a:r>
            <a:endParaRPr lang="fr-FR" dirty="0"/>
          </a:p>
        </p:txBody>
      </p:sp>
    </p:spTree>
    <p:extLst>
      <p:ext uri="{BB962C8B-B14F-4D97-AF65-F5344CB8AC3E}">
        <p14:creationId xmlns:p14="http://schemas.microsoft.com/office/powerpoint/2010/main" val="1649518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62586146"/>
              </p:ext>
            </p:extLst>
          </p:nvPr>
        </p:nvGraphicFramePr>
        <p:xfrm>
          <a:off x="457200" y="312312"/>
          <a:ext cx="8229600" cy="69291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spcAft>
                          <a:spcPts val="0"/>
                        </a:spcAft>
                      </a:pPr>
                      <a:r>
                        <a:rPr lang="fr-FR" sz="1400" dirty="0">
                          <a:effectLst/>
                        </a:rPr>
                        <a:t>4 figures royales</a:t>
                      </a:r>
                      <a:endParaRPr lang="fr-FR" sz="1400" dirty="0">
                        <a:effectLst/>
                        <a:latin typeface="Calibri" charset="0"/>
                        <a:ea typeface="Calibri" charset="0"/>
                        <a:cs typeface="Times New Roman" charset="0"/>
                      </a:endParaRPr>
                    </a:p>
                  </a:txBody>
                  <a:tcPr marL="47941" marR="47941" marT="0" marB="0"/>
                </a:tc>
                <a:tc>
                  <a:txBody>
                    <a:bodyPr/>
                    <a:lstStyle/>
                    <a:p>
                      <a:pPr algn="ctr">
                        <a:spcAft>
                          <a:spcPts val="0"/>
                        </a:spcAft>
                      </a:pPr>
                      <a:r>
                        <a:rPr lang="fr-FR" sz="1400" b="1" dirty="0">
                          <a:solidFill>
                            <a:schemeClr val="bg1"/>
                          </a:solidFill>
                          <a:effectLst/>
                        </a:rPr>
                        <a:t>Louis IX</a:t>
                      </a:r>
                      <a:endParaRPr lang="fr-FR" sz="1400" b="1" dirty="0">
                        <a:solidFill>
                          <a:schemeClr val="bg1"/>
                        </a:solidFill>
                        <a:effectLst/>
                        <a:latin typeface="Calibri" charset="0"/>
                        <a:ea typeface="Calibri" charset="0"/>
                        <a:cs typeface="Times New Roman" charset="0"/>
                      </a:endParaRPr>
                    </a:p>
                  </a:txBody>
                  <a:tcPr marL="47941" marR="47941" marT="0" marB="0"/>
                </a:tc>
                <a:tc>
                  <a:txBody>
                    <a:bodyPr/>
                    <a:lstStyle/>
                    <a:p>
                      <a:pPr algn="ctr">
                        <a:spcAft>
                          <a:spcPts val="0"/>
                        </a:spcAft>
                      </a:pPr>
                      <a:r>
                        <a:rPr lang="fr-FR" sz="1400" b="1" dirty="0">
                          <a:solidFill>
                            <a:schemeClr val="bg1"/>
                          </a:solidFill>
                          <a:effectLst/>
                        </a:rPr>
                        <a:t>François Ier</a:t>
                      </a:r>
                      <a:endParaRPr lang="fr-FR" sz="1400" b="1" dirty="0">
                        <a:solidFill>
                          <a:schemeClr val="bg1"/>
                        </a:solidFill>
                        <a:effectLst/>
                        <a:latin typeface="Calibri" charset="0"/>
                        <a:ea typeface="Calibri" charset="0"/>
                        <a:cs typeface="Times New Roman" charset="0"/>
                      </a:endParaRPr>
                    </a:p>
                  </a:txBody>
                  <a:tcPr marL="47941" marR="47941" marT="0" marB="0"/>
                </a:tc>
                <a:tc>
                  <a:txBody>
                    <a:bodyPr/>
                    <a:lstStyle/>
                    <a:p>
                      <a:pPr algn="ctr">
                        <a:spcAft>
                          <a:spcPts val="0"/>
                        </a:spcAft>
                      </a:pPr>
                      <a:r>
                        <a:rPr lang="fr-FR" sz="1400" b="1" dirty="0">
                          <a:solidFill>
                            <a:schemeClr val="bg1"/>
                          </a:solidFill>
                          <a:effectLst/>
                        </a:rPr>
                        <a:t>Henri IV</a:t>
                      </a:r>
                      <a:endParaRPr lang="fr-FR" sz="1400" b="1" dirty="0">
                        <a:solidFill>
                          <a:schemeClr val="bg1"/>
                        </a:solidFill>
                        <a:effectLst/>
                        <a:latin typeface="Calibri" charset="0"/>
                        <a:ea typeface="Calibri" charset="0"/>
                        <a:cs typeface="Times New Roman" charset="0"/>
                      </a:endParaRPr>
                    </a:p>
                  </a:txBody>
                  <a:tcPr marL="47941" marR="47941" marT="0" marB="0"/>
                </a:tc>
                <a:tc>
                  <a:txBody>
                    <a:bodyPr/>
                    <a:lstStyle/>
                    <a:p>
                      <a:pPr algn="ctr">
                        <a:spcAft>
                          <a:spcPts val="0"/>
                        </a:spcAft>
                      </a:pPr>
                      <a:r>
                        <a:rPr lang="fr-FR" sz="1400" b="1" dirty="0">
                          <a:solidFill>
                            <a:schemeClr val="bg1"/>
                          </a:solidFill>
                          <a:effectLst/>
                        </a:rPr>
                        <a:t>Louis XIV</a:t>
                      </a:r>
                      <a:endParaRPr lang="fr-FR" sz="1400" b="1" dirty="0">
                        <a:solidFill>
                          <a:schemeClr val="bg1"/>
                        </a:solidFill>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0"/>
                  </a:ext>
                </a:extLst>
              </a:tr>
              <a:tr h="370840">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smtClean="0">
                          <a:solidFill>
                            <a:schemeClr val="bg1"/>
                          </a:solidFill>
                          <a:effectLst/>
                        </a:rPr>
                        <a:t>Les recommandations de mise en œuvre</a:t>
                      </a:r>
                      <a:endParaRPr lang="fr-FR" sz="1600" b="1" dirty="0" smtClean="0">
                        <a:solidFill>
                          <a:schemeClr val="bg1"/>
                        </a:solidFill>
                        <a:effectLst/>
                        <a:latin typeface="Calibri" charset="0"/>
                        <a:ea typeface="Calibri" charset="0"/>
                        <a:cs typeface="Times New Roman" charset="0"/>
                      </a:endParaRPr>
                    </a:p>
                  </a:txBody>
                  <a:tcPr>
                    <a:solidFill>
                      <a:schemeClr val="accent1"/>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1"/>
                  </a:ext>
                </a:extLst>
              </a:tr>
              <a:tr h="370840">
                <a:tc rowSpan="2">
                  <a:txBody>
                    <a:bodyPr/>
                    <a:lstStyle/>
                    <a:p>
                      <a:pPr algn="ctr">
                        <a:spcAft>
                          <a:spcPts val="0"/>
                        </a:spcAft>
                      </a:pPr>
                      <a:r>
                        <a:rPr lang="fr-FR" sz="1400" b="1" dirty="0">
                          <a:solidFill>
                            <a:schemeClr val="bg1"/>
                          </a:solidFill>
                          <a:effectLst/>
                          <a:latin typeface="+mn-lt"/>
                        </a:rPr>
                        <a:t>Construction territoriale et affirmation du pouvoir royal</a:t>
                      </a:r>
                      <a:endParaRPr lang="fr-FR" sz="1400" b="1" dirty="0">
                        <a:solidFill>
                          <a:schemeClr val="bg1"/>
                        </a:solidFill>
                        <a:effectLst/>
                        <a:latin typeface="+mn-lt"/>
                        <a:ea typeface="Calibri" charset="0"/>
                        <a:cs typeface="Times New Roman" charset="0"/>
                      </a:endParaRPr>
                    </a:p>
                  </a:txBody>
                  <a:tcPr marL="47941" marR="47941" marT="0" marB="0" anchor="ctr">
                    <a:solidFill>
                      <a:schemeClr val="accent1"/>
                    </a:solidFill>
                  </a:tcPr>
                </a:tc>
                <a:tc>
                  <a:txBody>
                    <a:bodyPr/>
                    <a:lstStyle/>
                    <a:p>
                      <a:pPr algn="just">
                        <a:spcAft>
                          <a:spcPts val="0"/>
                        </a:spcAft>
                      </a:pPr>
                      <a:r>
                        <a:rPr lang="fr-FR" sz="1400" dirty="0">
                          <a:effectLst/>
                        </a:rPr>
                        <a:t>Cartes</a:t>
                      </a:r>
                    </a:p>
                    <a:p>
                      <a:pPr algn="just">
                        <a:spcAft>
                          <a:spcPts val="0"/>
                        </a:spcAft>
                      </a:pPr>
                      <a:r>
                        <a:rPr lang="fr-FR" sz="1400" dirty="0">
                          <a:effectLst/>
                        </a:rPr>
                        <a:t> </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Cartes</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Cartes</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Cartes</a:t>
                      </a:r>
                      <a:endParaRPr lang="fr-FR" sz="14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2"/>
                  </a:ext>
                </a:extLst>
              </a:tr>
              <a:tr h="370840">
                <a:tc vMerge="1">
                  <a:txBody>
                    <a:bodyPr/>
                    <a:lstStyle/>
                    <a:p>
                      <a:pPr algn="ctr">
                        <a:spcAft>
                          <a:spcPts val="0"/>
                        </a:spcAft>
                      </a:pPr>
                      <a:endParaRPr lang="fr-FR" sz="1200" dirty="0">
                        <a:effectLst/>
                        <a:latin typeface="Calibri" charset="0"/>
                        <a:ea typeface="Calibri" charset="0"/>
                        <a:cs typeface="Times New Roman" charset="0"/>
                      </a:endParaRPr>
                    </a:p>
                  </a:txBody>
                  <a:tcPr marL="47941" marR="47941" marT="0" marB="0" anchor="ctr"/>
                </a:tc>
                <a:tc>
                  <a:txBody>
                    <a:bodyPr/>
                    <a:lstStyle/>
                    <a:p>
                      <a:pPr algn="just">
                        <a:spcAft>
                          <a:spcPts val="0"/>
                        </a:spcAft>
                      </a:pPr>
                      <a:r>
                        <a:rPr lang="fr-FR" sz="1400" dirty="0">
                          <a:effectLst/>
                        </a:rPr>
                        <a:t>Portrait </a:t>
                      </a:r>
                    </a:p>
                    <a:p>
                      <a:pPr algn="just">
                        <a:spcAft>
                          <a:spcPts val="0"/>
                        </a:spcAft>
                      </a:pPr>
                      <a:r>
                        <a:rPr lang="fr-FR" sz="1400" dirty="0">
                          <a:effectLst/>
                        </a:rPr>
                        <a:t>Une représentation du sacre</a:t>
                      </a:r>
                    </a:p>
                    <a:p>
                      <a:pPr>
                        <a:spcAft>
                          <a:spcPts val="0"/>
                        </a:spcAft>
                      </a:pPr>
                      <a:r>
                        <a:rPr lang="fr-FR" sz="1400" dirty="0">
                          <a:effectLst/>
                        </a:rPr>
                        <a:t> </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Portrait</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Portrait</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Portrait</a:t>
                      </a:r>
                      <a:endParaRPr lang="fr-FR" sz="14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smtClean="0">
                          <a:solidFill>
                            <a:schemeClr val="bg1"/>
                          </a:solidFill>
                          <a:effectLst/>
                          <a:latin typeface="+mn-lt"/>
                        </a:rPr>
                        <a:t>Place de la religion</a:t>
                      </a:r>
                      <a:endParaRPr lang="fr-FR" sz="1400" b="1" dirty="0" smtClean="0">
                        <a:solidFill>
                          <a:schemeClr val="bg1"/>
                        </a:solidFill>
                        <a:effectLst/>
                        <a:latin typeface="+mn-lt"/>
                        <a:ea typeface="Calibri" charset="0"/>
                        <a:cs typeface="Times New Roman" charset="0"/>
                      </a:endParaRPr>
                    </a:p>
                    <a:p>
                      <a:pPr algn="ctr"/>
                      <a:endParaRPr lang="fr-FR" sz="1400" b="1" dirty="0">
                        <a:solidFill>
                          <a:schemeClr val="bg1"/>
                        </a:solidFill>
                        <a:latin typeface="+mn-lt"/>
                      </a:endParaRPr>
                    </a:p>
                  </a:txBody>
                  <a:tcPr marL="47941" marR="47941" marT="0" marB="0" anchor="ctr">
                    <a:solidFill>
                      <a:schemeClr val="accent1"/>
                    </a:solidFill>
                  </a:tcPr>
                </a:tc>
                <a:tc>
                  <a:txBody>
                    <a:bodyPr/>
                    <a:lstStyle/>
                    <a:p>
                      <a:pPr>
                        <a:spcAft>
                          <a:spcPts val="0"/>
                        </a:spcAft>
                      </a:pPr>
                      <a:r>
                        <a:rPr lang="fr-FR" sz="1400" dirty="0">
                          <a:effectLst/>
                        </a:rPr>
                        <a:t>Une présentation de la Sainte </a:t>
                      </a:r>
                      <a:r>
                        <a:rPr lang="fr-FR" sz="1400" dirty="0" smtClean="0">
                          <a:effectLst/>
                        </a:rPr>
                        <a:t>Chapelle</a:t>
                      </a:r>
                    </a:p>
                    <a:p>
                      <a:pPr>
                        <a:spcAft>
                          <a:spcPts val="0"/>
                        </a:spcAft>
                      </a:pPr>
                      <a:r>
                        <a:rPr lang="fr-FR" sz="1400" dirty="0" smtClean="0">
                          <a:effectLst/>
                          <a:latin typeface="Calibri" charset="0"/>
                          <a:ea typeface="Calibri" charset="0"/>
                          <a:cs typeface="Times New Roman" charset="0"/>
                        </a:rPr>
                        <a:t>Départ pour la croisade</a:t>
                      </a:r>
                      <a:endParaRPr lang="fr-FR" sz="14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400" dirty="0">
                          <a:effectLst/>
                        </a:rPr>
                        <a:t>Château de Fontainebleau et châteaux de la Loire</a:t>
                      </a:r>
                    </a:p>
                    <a:p>
                      <a:pPr>
                        <a:spcAft>
                          <a:spcPts val="0"/>
                        </a:spcAft>
                      </a:pPr>
                      <a:r>
                        <a:rPr lang="fr-FR" sz="1400" dirty="0">
                          <a:effectLst/>
                        </a:rPr>
                        <a:t> </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 </a:t>
                      </a:r>
                      <a:r>
                        <a:rPr lang="fr-FR" sz="1400" dirty="0" err="1" smtClean="0">
                          <a:effectLst/>
                        </a:rPr>
                        <a:t>Saint-Barthélémy</a:t>
                      </a:r>
                      <a:endParaRPr lang="fr-FR" sz="1400" dirty="0" smtClean="0">
                        <a:effectLst/>
                      </a:endParaRPr>
                    </a:p>
                    <a:p>
                      <a:pPr>
                        <a:spcAft>
                          <a:spcPts val="0"/>
                        </a:spcAft>
                      </a:pPr>
                      <a:r>
                        <a:rPr lang="fr-FR" sz="1400" dirty="0" smtClean="0">
                          <a:effectLst/>
                          <a:latin typeface="Calibri" charset="0"/>
                          <a:ea typeface="Calibri" charset="0"/>
                          <a:cs typeface="Times New Roman" charset="0"/>
                        </a:rPr>
                        <a:t>Gravure protestants/</a:t>
                      </a:r>
                      <a:r>
                        <a:rPr lang="fr-FR" sz="1400" dirty="0" err="1" smtClean="0">
                          <a:effectLst/>
                          <a:latin typeface="Calibri" charset="0"/>
                          <a:ea typeface="Calibri" charset="0"/>
                          <a:cs typeface="Times New Roman" charset="0"/>
                        </a:rPr>
                        <a:t>catholi-ques</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Château de Versailles</a:t>
                      </a:r>
                      <a:endParaRPr lang="fr-FR" sz="14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4"/>
                  </a:ext>
                </a:extLst>
              </a:tr>
              <a:tr h="370840">
                <a:tc>
                  <a:txBody>
                    <a:bodyPr/>
                    <a:lstStyle/>
                    <a:p>
                      <a:pPr algn="ctr">
                        <a:spcAft>
                          <a:spcPts val="0"/>
                        </a:spcAft>
                      </a:pPr>
                      <a:r>
                        <a:rPr lang="fr-FR" sz="1400" b="1" dirty="0">
                          <a:solidFill>
                            <a:schemeClr val="bg1"/>
                          </a:solidFill>
                          <a:effectLst/>
                          <a:latin typeface="+mn-lt"/>
                        </a:rPr>
                        <a:t>Arts et </a:t>
                      </a:r>
                      <a:r>
                        <a:rPr lang="fr-FR" sz="1400" b="1" dirty="0" smtClean="0">
                          <a:solidFill>
                            <a:schemeClr val="bg1"/>
                          </a:solidFill>
                          <a:effectLst/>
                          <a:latin typeface="+mn-lt"/>
                        </a:rPr>
                        <a:t>culture</a:t>
                      </a:r>
                    </a:p>
                    <a:p>
                      <a:pPr algn="ctr">
                        <a:spcAft>
                          <a:spcPts val="0"/>
                        </a:spcAft>
                      </a:pPr>
                      <a:endParaRPr lang="fr-FR" sz="1400" b="1" dirty="0" smtClean="0">
                        <a:solidFill>
                          <a:schemeClr val="bg1"/>
                        </a:solidFill>
                        <a:effectLst/>
                        <a:latin typeface="+mn-lt"/>
                        <a:ea typeface="Calibri" charset="0"/>
                        <a:cs typeface="Times New Roman" charset="0"/>
                      </a:endParaRPr>
                    </a:p>
                    <a:p>
                      <a:pPr algn="ctr">
                        <a:spcAft>
                          <a:spcPts val="0"/>
                        </a:spcAft>
                      </a:pPr>
                      <a:r>
                        <a:rPr lang="fr-FR" sz="1400" b="1" dirty="0" smtClean="0">
                          <a:solidFill>
                            <a:schemeClr val="bg1"/>
                          </a:solidFill>
                          <a:effectLst/>
                          <a:latin typeface="+mn-lt"/>
                          <a:ea typeface="Calibri" charset="0"/>
                          <a:cs typeface="Times New Roman" charset="0"/>
                        </a:rPr>
                        <a:t>Société</a:t>
                      </a:r>
                      <a:endParaRPr lang="fr-FR" sz="1400" b="1" dirty="0">
                        <a:solidFill>
                          <a:schemeClr val="bg1"/>
                        </a:solidFill>
                        <a:effectLst/>
                        <a:latin typeface="+mn-lt"/>
                        <a:ea typeface="Calibri" charset="0"/>
                        <a:cs typeface="Times New Roman" charset="0"/>
                      </a:endParaRPr>
                    </a:p>
                  </a:txBody>
                  <a:tcPr marL="47941" marR="47941" marT="0" marB="0" anchor="ctr">
                    <a:solidFill>
                      <a:schemeClr val="accent1"/>
                    </a:solidFill>
                  </a:tcPr>
                </a:tc>
                <a:tc>
                  <a:txBody>
                    <a:bodyPr/>
                    <a:lstStyle/>
                    <a:p>
                      <a:pPr>
                        <a:spcAft>
                          <a:spcPts val="0"/>
                        </a:spcAft>
                      </a:pPr>
                      <a:r>
                        <a:rPr lang="fr-FR" sz="1400" dirty="0">
                          <a:effectLst/>
                        </a:rPr>
                        <a:t>Etude d’un épisode de confrontation entre roi et seigneur (Enguerrand de Coucy) enluminure tirée de Vie et miracles de Saint Louis et un texte </a:t>
                      </a:r>
                      <a:r>
                        <a:rPr lang="fr-FR" sz="1400" dirty="0" err="1">
                          <a:effectLst/>
                        </a:rPr>
                        <a:t>didactisé</a:t>
                      </a:r>
                      <a:r>
                        <a:rPr lang="fr-FR" sz="1400" dirty="0">
                          <a:effectLst/>
                        </a:rPr>
                        <a:t> adapté de la Chronique de Guillaume de Nangis)</a:t>
                      </a:r>
                      <a:endParaRPr lang="fr-FR" sz="1400" dirty="0">
                        <a:effectLst/>
                        <a:latin typeface="Calibri" charset="0"/>
                        <a:ea typeface="Calibri" charset="0"/>
                        <a:cs typeface="Times New Roman" charset="0"/>
                      </a:endParaRPr>
                    </a:p>
                  </a:txBody>
                  <a:tcPr marL="47941" marR="47941" marT="0" marB="0"/>
                </a:tc>
                <a:tc>
                  <a:txBody>
                    <a:bodyPr/>
                    <a:lstStyle/>
                    <a:p>
                      <a:pPr algn="just">
                        <a:spcAft>
                          <a:spcPts val="0"/>
                        </a:spcAft>
                      </a:pPr>
                      <a:r>
                        <a:rPr lang="fr-FR" sz="1400" dirty="0">
                          <a:effectLst/>
                        </a:rPr>
                        <a:t>Figure de Léonard de Vinci</a:t>
                      </a:r>
                    </a:p>
                    <a:p>
                      <a:pPr>
                        <a:spcAft>
                          <a:spcPts val="0"/>
                        </a:spcAft>
                      </a:pPr>
                      <a:r>
                        <a:rPr lang="fr-FR" sz="1400" dirty="0">
                          <a:effectLst/>
                        </a:rPr>
                        <a:t>Château de </a:t>
                      </a:r>
                      <a:r>
                        <a:rPr lang="fr-FR" sz="1400" dirty="0" smtClean="0">
                          <a:effectLst/>
                        </a:rPr>
                        <a:t>Chambord</a:t>
                      </a:r>
                    </a:p>
                  </a:txBody>
                  <a:tcPr marL="47941" marR="47941" marT="0" marB="0"/>
                </a:tc>
                <a:tc>
                  <a:txBody>
                    <a:bodyPr/>
                    <a:lstStyle/>
                    <a:p>
                      <a:pPr>
                        <a:spcAft>
                          <a:spcPts val="0"/>
                        </a:spcAft>
                      </a:pPr>
                      <a:r>
                        <a:rPr lang="fr-FR" sz="1400" dirty="0">
                          <a:effectLst/>
                        </a:rPr>
                        <a:t>Edit de Nantes</a:t>
                      </a:r>
                    </a:p>
                    <a:p>
                      <a:pPr>
                        <a:spcAft>
                          <a:spcPts val="0"/>
                        </a:spcAft>
                      </a:pPr>
                      <a:r>
                        <a:rPr lang="fr-FR" sz="1400" dirty="0">
                          <a:effectLst/>
                        </a:rPr>
                        <a:t>Lien avec EMC et tolérance</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smtClean="0">
                          <a:effectLst/>
                        </a:rPr>
                        <a:t>allégorie</a:t>
                      </a:r>
                      <a:r>
                        <a:rPr lang="fr-FR" sz="1400" baseline="0" dirty="0" smtClean="0">
                          <a:effectLst/>
                        </a:rPr>
                        <a:t> de Louis XIV protecteur des arts et des sciences</a:t>
                      </a:r>
                    </a:p>
                    <a:p>
                      <a:pPr>
                        <a:spcAft>
                          <a:spcPts val="0"/>
                        </a:spcAft>
                      </a:pPr>
                      <a:endParaRPr lang="fr-FR" sz="1400" baseline="0" dirty="0" smtClean="0">
                        <a:effectLst/>
                        <a:latin typeface="Calibri" charset="0"/>
                        <a:ea typeface="Calibri" charset="0"/>
                        <a:cs typeface="Times New Roman" charset="0"/>
                      </a:endParaRPr>
                    </a:p>
                    <a:p>
                      <a:pPr>
                        <a:spcAft>
                          <a:spcPts val="0"/>
                        </a:spcAft>
                      </a:pPr>
                      <a:r>
                        <a:rPr lang="fr-FR" sz="1400" baseline="0" dirty="0" smtClean="0">
                          <a:effectLst/>
                          <a:latin typeface="Calibri" charset="0"/>
                          <a:ea typeface="Calibri" charset="0"/>
                          <a:cs typeface="Times New Roman" charset="0"/>
                        </a:rPr>
                        <a:t>Description société française</a:t>
                      </a:r>
                      <a:endParaRPr lang="fr-FR" sz="14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5"/>
                  </a:ext>
                </a:extLst>
              </a:tr>
              <a:tr h="370840">
                <a:tc>
                  <a:txBody>
                    <a:bodyPr/>
                    <a:lstStyle/>
                    <a:p>
                      <a:pPr algn="ctr">
                        <a:spcAft>
                          <a:spcPts val="0"/>
                        </a:spcAft>
                      </a:pPr>
                      <a:r>
                        <a:rPr lang="fr-FR" sz="1400" b="1" dirty="0">
                          <a:solidFill>
                            <a:schemeClr val="bg1"/>
                          </a:solidFill>
                          <a:effectLst/>
                          <a:latin typeface="+mn-lt"/>
                        </a:rPr>
                        <a:t>Relation avec l’extérieur</a:t>
                      </a:r>
                      <a:endParaRPr lang="fr-FR" sz="1400" b="1" dirty="0">
                        <a:solidFill>
                          <a:schemeClr val="bg1"/>
                        </a:solidFill>
                        <a:effectLst/>
                        <a:latin typeface="+mn-lt"/>
                        <a:ea typeface="Calibri" charset="0"/>
                        <a:cs typeface="Times New Roman" charset="0"/>
                      </a:endParaRPr>
                    </a:p>
                  </a:txBody>
                  <a:tcPr marL="47941" marR="47941" marT="0" marB="0" anchor="ctr">
                    <a:solidFill>
                      <a:schemeClr val="accent1"/>
                    </a:solidFill>
                  </a:tcPr>
                </a:tc>
                <a:tc>
                  <a:txBody>
                    <a:bodyPr/>
                    <a:lstStyle/>
                    <a:p>
                      <a:pPr algn="just">
                        <a:spcAft>
                          <a:spcPts val="0"/>
                        </a:spcAft>
                      </a:pPr>
                      <a:r>
                        <a:rPr lang="fr-FR" sz="1400" dirty="0">
                          <a:effectLst/>
                        </a:rPr>
                        <a:t>Cartes</a:t>
                      </a:r>
                    </a:p>
                    <a:p>
                      <a:pPr algn="just">
                        <a:spcAft>
                          <a:spcPts val="0"/>
                        </a:spcAft>
                      </a:pPr>
                      <a:r>
                        <a:rPr lang="fr-FR" sz="1400" dirty="0">
                          <a:effectLst/>
                        </a:rPr>
                        <a:t> </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Cartes</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Cartes</a:t>
                      </a:r>
                      <a:endParaRPr lang="fr-FR" sz="1400" dirty="0">
                        <a:effectLst/>
                        <a:latin typeface="Calibri" charset="0"/>
                        <a:ea typeface="Calibri" charset="0"/>
                        <a:cs typeface="Times New Roman" charset="0"/>
                      </a:endParaRPr>
                    </a:p>
                  </a:txBody>
                  <a:tcPr marL="47941" marR="47941" marT="0" marB="0"/>
                </a:tc>
                <a:tc>
                  <a:txBody>
                    <a:bodyPr/>
                    <a:lstStyle/>
                    <a:p>
                      <a:pPr>
                        <a:spcAft>
                          <a:spcPts val="0"/>
                        </a:spcAft>
                      </a:pPr>
                      <a:r>
                        <a:rPr lang="fr-FR" sz="1400" dirty="0">
                          <a:effectLst/>
                        </a:rPr>
                        <a:t>Cartes</a:t>
                      </a:r>
                      <a:endParaRPr lang="fr-FR" sz="1400" dirty="0">
                        <a:effectLst/>
                        <a:latin typeface="Calibri" charset="0"/>
                        <a:ea typeface="Calibri" charset="0"/>
                        <a:cs typeface="Times New Roman" charset="0"/>
                      </a:endParaRPr>
                    </a:p>
                  </a:txBody>
                  <a:tcPr marL="47941" marR="47941"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4942853"/>
      </p:ext>
    </p:extLst>
  </p:cSld>
  <p:clrMapOvr>
    <a:masterClrMapping/>
  </p:clrMapOvr>
</p:sld>
</file>

<file path=ppt/theme/theme1.xml><?xml version="1.0" encoding="utf-8"?>
<a:theme xmlns:a="http://schemas.openxmlformats.org/drawingml/2006/main" name="Secteur">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3083</TotalTime>
  <Words>1704</Words>
  <Application>Microsoft Office PowerPoint</Application>
  <PresentationFormat>Affichage à l'écran (4:3)</PresentationFormat>
  <Paragraphs>350</Paragraphs>
  <Slides>20</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Arial, Helvetica, sans-serif</vt:lpstr>
      <vt:lpstr>Berlin Sans FB</vt:lpstr>
      <vt:lpstr>Calibri</vt:lpstr>
      <vt:lpstr>Century Gothic</vt:lpstr>
      <vt:lpstr>Helvetica</vt:lpstr>
      <vt:lpstr>Times New Roman</vt:lpstr>
      <vt:lpstr>Wingdings</vt:lpstr>
      <vt:lpstr>Wingdings 3</vt:lpstr>
      <vt:lpstr>Secteur</vt:lpstr>
      <vt:lpstr>Enseigner l’histoire au cycle 3 </vt:lpstr>
      <vt:lpstr>Construire un thème en histoire</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Construire un repère historique</vt:lpstr>
      <vt:lpstr>Se repérer dans le temps :  la frise chronologique</vt:lpstr>
      <vt:lpstr>Exemple de frise chronologique</vt:lpstr>
      <vt:lpstr>Choisir des documents</vt:lpstr>
      <vt:lpstr>Présentation PowerPoint</vt:lpstr>
      <vt:lpstr>Expliquer un fait historique (d’après M. Hassani idrissi)</vt:lpstr>
      <vt:lpstr> Construire la trace écrite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figures royales</dc:title>
  <dc:creator>Emmanuel LIANDIER</dc:creator>
  <cp:lastModifiedBy>sbrothier</cp:lastModifiedBy>
  <cp:revision>82</cp:revision>
  <cp:lastPrinted>2017-11-30T18:10:38Z</cp:lastPrinted>
  <dcterms:created xsi:type="dcterms:W3CDTF">2017-11-29T14:56:46Z</dcterms:created>
  <dcterms:modified xsi:type="dcterms:W3CDTF">2018-06-11T08:53:30Z</dcterms:modified>
</cp:coreProperties>
</file>