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74" r:id="rId10"/>
    <p:sldId id="273" r:id="rId11"/>
    <p:sldId id="265" r:id="rId12"/>
    <p:sldId id="275" r:id="rId13"/>
    <p:sldId id="266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4" d="100"/>
          <a:sy n="64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4A3EE-87ED-48DE-BD20-64B6AFAE5BF5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6DFDC9B-CFC9-4E46-8A94-3974C8BC6265}">
      <dgm:prSet phldrT="[Texte]" custT="1"/>
      <dgm:spPr/>
      <dgm:t>
        <a:bodyPr/>
        <a:lstStyle/>
        <a:p>
          <a:r>
            <a:rPr lang="fr-F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1- Phase d’exploration</a:t>
          </a:r>
        </a:p>
      </dgm:t>
    </dgm:pt>
    <dgm:pt modelId="{7445F6B3-538D-478F-B562-E15C243003FE}" type="parTrans" cxnId="{A1506292-397E-46B0-8B26-328669D9C5F7}">
      <dgm:prSet/>
      <dgm:spPr/>
      <dgm:t>
        <a:bodyPr/>
        <a:lstStyle/>
        <a:p>
          <a:endParaRPr lang="fr-FR"/>
        </a:p>
      </dgm:t>
    </dgm:pt>
    <dgm:pt modelId="{6E77D8E5-C51D-4EE7-A6D0-B11E31EE87E5}" type="sibTrans" cxnId="{A1506292-397E-46B0-8B26-328669D9C5F7}">
      <dgm:prSet/>
      <dgm:spPr/>
      <dgm:t>
        <a:bodyPr/>
        <a:lstStyle/>
        <a:p>
          <a:endParaRPr lang="fr-FR"/>
        </a:p>
      </dgm:t>
    </dgm:pt>
    <dgm:pt modelId="{48298ABD-C869-4EEA-8772-6ED819B017B8}">
      <dgm:prSet phldrT="[Texte]"/>
      <dgm:spPr/>
      <dgm:t>
        <a:bodyPr/>
        <a:lstStyle/>
        <a:p>
          <a:r>
            <a:rPr lang="fr-FR" dirty="0"/>
            <a:t>Partir d’</a:t>
          </a:r>
          <a:r>
            <a:rPr lang="fr-FR" b="1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un</a:t>
          </a:r>
          <a:r>
            <a:rPr lang="fr-FR" dirty="0">
              <a:hlinkClick xmlns:r="http://schemas.openxmlformats.org/officeDocument/2006/relationships" r:id="rId1" action="ppaction://hlinksldjump"/>
            </a:rPr>
            <a:t> </a:t>
          </a:r>
          <a:r>
            <a:rPr lang="fr-FR" b="1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1" action="ppaction://hlinksldjump"/>
            </a:rPr>
            <a:t>élément inducteur</a:t>
          </a:r>
          <a:endParaRPr lang="fr-FR" b="1" dirty="0">
            <a:solidFill>
              <a:schemeClr val="accent3">
                <a:lumMod val="75000"/>
              </a:schemeClr>
            </a:solidFill>
          </a:endParaRPr>
        </a:p>
      </dgm:t>
    </dgm:pt>
    <dgm:pt modelId="{66A7FAF8-E0A2-4272-8B37-8AB4DD40CC43}" type="parTrans" cxnId="{F88FA7F0-6BD3-426E-8D60-9D06E7CEFD53}">
      <dgm:prSet/>
      <dgm:spPr/>
      <dgm:t>
        <a:bodyPr/>
        <a:lstStyle/>
        <a:p>
          <a:endParaRPr lang="fr-FR"/>
        </a:p>
      </dgm:t>
    </dgm:pt>
    <dgm:pt modelId="{4C48B69F-C328-4BCD-BC05-ABAA7DD8DE06}" type="sibTrans" cxnId="{F88FA7F0-6BD3-426E-8D60-9D06E7CEFD53}">
      <dgm:prSet/>
      <dgm:spPr/>
      <dgm:t>
        <a:bodyPr/>
        <a:lstStyle/>
        <a:p>
          <a:endParaRPr lang="fr-FR"/>
        </a:p>
      </dgm:t>
    </dgm:pt>
    <dgm:pt modelId="{8BA05388-17D6-441E-A91C-E1B53A1EBEB3}">
      <dgm:prSet phldrT="[Texte]" custT="1"/>
      <dgm:spPr/>
      <dgm:t>
        <a:bodyPr/>
        <a:lstStyle/>
        <a:p>
          <a:r>
            <a:rPr lang="fr-F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2- Phase de structuration</a:t>
          </a:r>
        </a:p>
      </dgm:t>
    </dgm:pt>
    <dgm:pt modelId="{963F091C-0005-423F-ACC1-52794BA777FA}" type="parTrans" cxnId="{C78435D1-2EC5-4F6B-9E28-DD113BBB94FA}">
      <dgm:prSet/>
      <dgm:spPr/>
      <dgm:t>
        <a:bodyPr/>
        <a:lstStyle/>
        <a:p>
          <a:endParaRPr lang="fr-FR"/>
        </a:p>
      </dgm:t>
    </dgm:pt>
    <dgm:pt modelId="{7754D376-3EF8-416C-A963-A2DF4F18ED25}" type="sibTrans" cxnId="{C78435D1-2EC5-4F6B-9E28-DD113BBB94FA}">
      <dgm:prSet/>
      <dgm:spPr/>
      <dgm:t>
        <a:bodyPr/>
        <a:lstStyle/>
        <a:p>
          <a:endParaRPr lang="fr-FR"/>
        </a:p>
      </dgm:t>
    </dgm:pt>
    <dgm:pt modelId="{92DC5DEB-7D03-4AB0-ACCF-676CDED7C772}">
      <dgm:prSet phldrT="[Texte]"/>
      <dgm:spPr/>
      <dgm:t>
        <a:bodyPr/>
        <a:lstStyle/>
        <a:p>
          <a:r>
            <a:rPr lang="fr-FR" dirty="0"/>
            <a:t>Diversifier à partir de </a:t>
          </a:r>
          <a:r>
            <a:rPr lang="fr-FR" b="1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rId2" action="ppaction://hlinksldjump"/>
            </a:rPr>
            <a:t>la trame de variance</a:t>
          </a:r>
          <a:endParaRPr lang="fr-FR" b="1" dirty="0">
            <a:solidFill>
              <a:schemeClr val="accent3">
                <a:lumMod val="75000"/>
              </a:schemeClr>
            </a:solidFill>
          </a:endParaRPr>
        </a:p>
      </dgm:t>
    </dgm:pt>
    <dgm:pt modelId="{C6C4D3CB-AA84-4505-9891-85F7F9B8CFBC}" type="parTrans" cxnId="{037C6867-D5AF-423C-A43D-1A6175BF7C46}">
      <dgm:prSet/>
      <dgm:spPr/>
      <dgm:t>
        <a:bodyPr/>
        <a:lstStyle/>
        <a:p>
          <a:endParaRPr lang="fr-FR"/>
        </a:p>
      </dgm:t>
    </dgm:pt>
    <dgm:pt modelId="{880575C4-52EE-48E2-B2DC-513D2CC548BD}" type="sibTrans" cxnId="{037C6867-D5AF-423C-A43D-1A6175BF7C46}">
      <dgm:prSet/>
      <dgm:spPr/>
      <dgm:t>
        <a:bodyPr/>
        <a:lstStyle/>
        <a:p>
          <a:endParaRPr lang="fr-FR"/>
        </a:p>
      </dgm:t>
    </dgm:pt>
    <dgm:pt modelId="{C8AD14C8-B97F-44D6-A851-214627AC924D}">
      <dgm:prSet phldrT="[Texte]" custT="1"/>
      <dgm:spPr/>
      <dgm:t>
        <a:bodyPr/>
        <a:lstStyle/>
        <a:p>
          <a:r>
            <a:rPr lang="fr-FR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3- Phase de composition</a:t>
          </a:r>
        </a:p>
      </dgm:t>
    </dgm:pt>
    <dgm:pt modelId="{CA627AAB-FE58-4F46-BDA1-8844DDCE8ECF}" type="parTrans" cxnId="{1A295240-7001-4B8F-A6A0-9971C0A32403}">
      <dgm:prSet/>
      <dgm:spPr/>
      <dgm:t>
        <a:bodyPr/>
        <a:lstStyle/>
        <a:p>
          <a:endParaRPr lang="fr-FR"/>
        </a:p>
      </dgm:t>
    </dgm:pt>
    <dgm:pt modelId="{868337EF-CF77-445A-A107-7C8237223EB1}" type="sibTrans" cxnId="{1A295240-7001-4B8F-A6A0-9971C0A32403}">
      <dgm:prSet/>
      <dgm:spPr/>
      <dgm:t>
        <a:bodyPr/>
        <a:lstStyle/>
        <a:p>
          <a:endParaRPr lang="fr-FR"/>
        </a:p>
      </dgm:t>
    </dgm:pt>
    <dgm:pt modelId="{21A32FEC-B5C7-4D77-A956-2AD25F0187DC}">
      <dgm:prSet phldrT="[Texte]"/>
      <dgm:spPr/>
      <dgm:t>
        <a:bodyPr/>
        <a:lstStyle/>
        <a:p>
          <a:r>
            <a:rPr lang="fr-FR" dirty="0"/>
            <a:t>Faire des choix</a:t>
          </a:r>
        </a:p>
      </dgm:t>
    </dgm:pt>
    <dgm:pt modelId="{644CD3CF-C60A-4C67-9D00-3C9CF5E6460E}" type="parTrans" cxnId="{F655AE21-A176-4B1C-ABB7-9868E54A0018}">
      <dgm:prSet/>
      <dgm:spPr/>
      <dgm:t>
        <a:bodyPr/>
        <a:lstStyle/>
        <a:p>
          <a:endParaRPr lang="fr-FR"/>
        </a:p>
      </dgm:t>
    </dgm:pt>
    <dgm:pt modelId="{6CFC5465-3CEB-4764-B902-A791386F5652}" type="sibTrans" cxnId="{F655AE21-A176-4B1C-ABB7-9868E54A0018}">
      <dgm:prSet/>
      <dgm:spPr/>
      <dgm:t>
        <a:bodyPr/>
        <a:lstStyle/>
        <a:p>
          <a:endParaRPr lang="fr-FR"/>
        </a:p>
      </dgm:t>
    </dgm:pt>
    <dgm:pt modelId="{CD169050-510D-4B05-900A-4C967DDF323E}">
      <dgm:prSet phldrT="[Texte]"/>
      <dgm:spPr/>
      <dgm:t>
        <a:bodyPr/>
        <a:lstStyle/>
        <a:p>
          <a:r>
            <a:rPr lang="fr-FR" dirty="0"/>
            <a:t>Construire des modules gestuels, composer en utilisant </a:t>
          </a:r>
          <a:r>
            <a:rPr lang="fr-FR" b="1" dirty="0">
              <a:solidFill>
                <a:srgbClr val="C00000"/>
              </a:solidFill>
              <a:hlinkClick xmlns:r="http://schemas.openxmlformats.org/officeDocument/2006/relationships" r:id="rId3" action="ppaction://hlinksldjump"/>
            </a:rPr>
            <a:t>les procédés chorégraphiques</a:t>
          </a:r>
          <a:r>
            <a:rPr lang="fr-FR" dirty="0">
              <a:hlinkClick xmlns:r="http://schemas.openxmlformats.org/officeDocument/2006/relationships" r:id="rId3" action="ppaction://hlinksldjump"/>
            </a:rPr>
            <a:t>, </a:t>
          </a:r>
          <a:r>
            <a:rPr lang="fr-FR" dirty="0"/>
            <a:t>fixer et présenter</a:t>
          </a:r>
        </a:p>
      </dgm:t>
    </dgm:pt>
    <dgm:pt modelId="{97F77A8E-7633-4020-B1D8-9E7AFD14BECB}" type="parTrans" cxnId="{3D114214-54D4-4A34-B6BC-4C3E24BC6897}">
      <dgm:prSet/>
      <dgm:spPr/>
      <dgm:t>
        <a:bodyPr/>
        <a:lstStyle/>
        <a:p>
          <a:endParaRPr lang="fr-FR"/>
        </a:p>
      </dgm:t>
    </dgm:pt>
    <dgm:pt modelId="{3C880BE1-3944-4C57-9DB4-BC996D86CAAF}" type="sibTrans" cxnId="{3D114214-54D4-4A34-B6BC-4C3E24BC6897}">
      <dgm:prSet/>
      <dgm:spPr/>
      <dgm:t>
        <a:bodyPr/>
        <a:lstStyle/>
        <a:p>
          <a:endParaRPr lang="fr-FR"/>
        </a:p>
      </dgm:t>
    </dgm:pt>
    <dgm:pt modelId="{C0CC6E9E-2280-482E-AD4F-CDC175CF594C}">
      <dgm:prSet/>
      <dgm:spPr/>
      <dgm:t>
        <a:bodyPr/>
        <a:lstStyle/>
        <a:p>
          <a:r>
            <a:rPr lang="fr-FR" dirty="0"/>
            <a:t>Foisonner</a:t>
          </a:r>
        </a:p>
      </dgm:t>
    </dgm:pt>
    <dgm:pt modelId="{E93B5B33-048B-4DE4-9594-B5A4DED3B52E}" type="parTrans" cxnId="{72C9F8BE-1A07-41B1-859C-F090F8DFB7AC}">
      <dgm:prSet/>
      <dgm:spPr/>
      <dgm:t>
        <a:bodyPr/>
        <a:lstStyle/>
        <a:p>
          <a:endParaRPr lang="fr-FR"/>
        </a:p>
      </dgm:t>
    </dgm:pt>
    <dgm:pt modelId="{2D77227A-B430-4893-B085-5A3A69D47211}" type="sibTrans" cxnId="{72C9F8BE-1A07-41B1-859C-F090F8DFB7AC}">
      <dgm:prSet/>
      <dgm:spPr/>
      <dgm:t>
        <a:bodyPr/>
        <a:lstStyle/>
        <a:p>
          <a:endParaRPr lang="fr-FR"/>
        </a:p>
      </dgm:t>
    </dgm:pt>
    <dgm:pt modelId="{5EB356EB-2A28-4F26-8C0D-1CA7FBF3DDE9}">
      <dgm:prSet phldrT="[Texte]"/>
      <dgm:spPr/>
      <dgm:t>
        <a:bodyPr/>
        <a:lstStyle/>
        <a:p>
          <a:r>
            <a:rPr lang="fr-FR" b="0" dirty="0">
              <a:solidFill>
                <a:schemeClr val="bg1"/>
              </a:solidFill>
            </a:rPr>
            <a:t>Épurer</a:t>
          </a:r>
        </a:p>
      </dgm:t>
    </dgm:pt>
    <dgm:pt modelId="{E597980D-3049-4119-A756-75CFECB20516}" type="parTrans" cxnId="{B9B2A034-7EE3-4785-9D28-FA11C5E197A5}">
      <dgm:prSet/>
      <dgm:spPr/>
    </dgm:pt>
    <dgm:pt modelId="{630DF20F-753C-4D57-812E-F45935C8456A}" type="sibTrans" cxnId="{B9B2A034-7EE3-4785-9D28-FA11C5E197A5}">
      <dgm:prSet/>
      <dgm:spPr/>
    </dgm:pt>
    <dgm:pt modelId="{B67D19CE-758C-4160-A074-C7835B54CF38}" type="pres">
      <dgm:prSet presAssocID="{85A4A3EE-87ED-48DE-BD20-64B6AFAE5BF5}" presName="linearFlow" presStyleCnt="0">
        <dgm:presLayoutVars>
          <dgm:dir/>
          <dgm:animLvl val="lvl"/>
          <dgm:resizeHandles val="exact"/>
        </dgm:presLayoutVars>
      </dgm:prSet>
      <dgm:spPr/>
    </dgm:pt>
    <dgm:pt modelId="{81D7581C-BFC4-4E6A-B8EC-B53672CA17A2}" type="pres">
      <dgm:prSet presAssocID="{76DFDC9B-CFC9-4E46-8A94-3974C8BC6265}" presName="composite" presStyleCnt="0"/>
      <dgm:spPr/>
    </dgm:pt>
    <dgm:pt modelId="{EFBCA0B9-569A-490F-A6AF-97D7A279BE8D}" type="pres">
      <dgm:prSet presAssocID="{76DFDC9B-CFC9-4E46-8A94-3974C8BC626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7E09D81-8BBA-4418-9D58-61114EFC1EE2}" type="pres">
      <dgm:prSet presAssocID="{76DFDC9B-CFC9-4E46-8A94-3974C8BC6265}" presName="descendantText" presStyleLbl="alignAcc1" presStyleIdx="0" presStyleCnt="3" custLinFactNeighborX="567" custLinFactNeighborY="-3940">
        <dgm:presLayoutVars>
          <dgm:bulletEnabled val="1"/>
        </dgm:presLayoutVars>
      </dgm:prSet>
      <dgm:spPr/>
    </dgm:pt>
    <dgm:pt modelId="{4A45FA0A-C700-4C4E-A7A5-E7B15B56F1B4}" type="pres">
      <dgm:prSet presAssocID="{6E77D8E5-C51D-4EE7-A6D0-B11E31EE87E5}" presName="sp" presStyleCnt="0"/>
      <dgm:spPr/>
    </dgm:pt>
    <dgm:pt modelId="{63A71669-8278-411C-93B0-65389DB70761}" type="pres">
      <dgm:prSet presAssocID="{8BA05388-17D6-441E-A91C-E1B53A1EBEB3}" presName="composite" presStyleCnt="0"/>
      <dgm:spPr/>
    </dgm:pt>
    <dgm:pt modelId="{56B11ACC-3F9A-4955-AF98-020E12AC21B0}" type="pres">
      <dgm:prSet presAssocID="{8BA05388-17D6-441E-A91C-E1B53A1EBEB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4BC4E0A-3FCD-48A2-A700-32B0FC5DEA52}" type="pres">
      <dgm:prSet presAssocID="{8BA05388-17D6-441E-A91C-E1B53A1EBEB3}" presName="descendantText" presStyleLbl="alignAcc1" presStyleIdx="1" presStyleCnt="3">
        <dgm:presLayoutVars>
          <dgm:bulletEnabled val="1"/>
        </dgm:presLayoutVars>
      </dgm:prSet>
      <dgm:spPr/>
    </dgm:pt>
    <dgm:pt modelId="{FA38506D-77E6-4636-BB23-B6323ED78ECB}" type="pres">
      <dgm:prSet presAssocID="{7754D376-3EF8-416C-A963-A2DF4F18ED25}" presName="sp" presStyleCnt="0"/>
      <dgm:spPr/>
    </dgm:pt>
    <dgm:pt modelId="{AB08E3F5-1697-4170-A0B2-D3BEA9A7AE5B}" type="pres">
      <dgm:prSet presAssocID="{C8AD14C8-B97F-44D6-A851-214627AC924D}" presName="composite" presStyleCnt="0"/>
      <dgm:spPr/>
    </dgm:pt>
    <dgm:pt modelId="{1052CE22-41E2-4E9A-B6A6-34245CA83E32}" type="pres">
      <dgm:prSet presAssocID="{C8AD14C8-B97F-44D6-A851-214627AC924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CD595A5-DEB5-4411-9D3A-8B0AA7E7BE9E}" type="pres">
      <dgm:prSet presAssocID="{C8AD14C8-B97F-44D6-A851-214627AC924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D114214-54D4-4A34-B6BC-4C3E24BC6897}" srcId="{C8AD14C8-B97F-44D6-A851-214627AC924D}" destId="{CD169050-510D-4B05-900A-4C967DDF323E}" srcOrd="1" destOrd="0" parTransId="{97F77A8E-7633-4020-B1D8-9E7AFD14BECB}" sibTransId="{3C880BE1-3944-4C57-9DB4-BC996D86CAAF}"/>
    <dgm:cxn modelId="{F655AE21-A176-4B1C-ABB7-9868E54A0018}" srcId="{C8AD14C8-B97F-44D6-A851-214627AC924D}" destId="{21A32FEC-B5C7-4D77-A956-2AD25F0187DC}" srcOrd="0" destOrd="0" parTransId="{644CD3CF-C60A-4C67-9D00-3C9CF5E6460E}" sibTransId="{6CFC5465-3CEB-4764-B902-A791386F5652}"/>
    <dgm:cxn modelId="{F8D52E34-8331-485B-A4B4-D407076897A3}" type="presOf" srcId="{C8AD14C8-B97F-44D6-A851-214627AC924D}" destId="{1052CE22-41E2-4E9A-B6A6-34245CA83E32}" srcOrd="0" destOrd="0" presId="urn:microsoft.com/office/officeart/2005/8/layout/chevron2"/>
    <dgm:cxn modelId="{B9B2A034-7EE3-4785-9D28-FA11C5E197A5}" srcId="{8BA05388-17D6-441E-A91C-E1B53A1EBEB3}" destId="{5EB356EB-2A28-4F26-8C0D-1CA7FBF3DDE9}" srcOrd="1" destOrd="0" parTransId="{E597980D-3049-4119-A756-75CFECB20516}" sibTransId="{630DF20F-753C-4D57-812E-F45935C8456A}"/>
    <dgm:cxn modelId="{DFBC5536-4F21-48EE-98BF-63F08307EAFB}" type="presOf" srcId="{92DC5DEB-7D03-4AB0-ACCF-676CDED7C772}" destId="{F4BC4E0A-3FCD-48A2-A700-32B0FC5DEA52}" srcOrd="0" destOrd="0" presId="urn:microsoft.com/office/officeart/2005/8/layout/chevron2"/>
    <dgm:cxn modelId="{1A295240-7001-4B8F-A6A0-9971C0A32403}" srcId="{85A4A3EE-87ED-48DE-BD20-64B6AFAE5BF5}" destId="{C8AD14C8-B97F-44D6-A851-214627AC924D}" srcOrd="2" destOrd="0" parTransId="{CA627AAB-FE58-4F46-BDA1-8844DDCE8ECF}" sibTransId="{868337EF-CF77-445A-A107-7C8237223EB1}"/>
    <dgm:cxn modelId="{037C6867-D5AF-423C-A43D-1A6175BF7C46}" srcId="{8BA05388-17D6-441E-A91C-E1B53A1EBEB3}" destId="{92DC5DEB-7D03-4AB0-ACCF-676CDED7C772}" srcOrd="0" destOrd="0" parTransId="{C6C4D3CB-AA84-4505-9891-85F7F9B8CFBC}" sibTransId="{880575C4-52EE-48E2-B2DC-513D2CC548BD}"/>
    <dgm:cxn modelId="{1D3B6875-6745-45AB-90D0-50D56CDCA71D}" type="presOf" srcId="{21A32FEC-B5C7-4D77-A956-2AD25F0187DC}" destId="{9CD595A5-DEB5-4411-9D3A-8B0AA7E7BE9E}" srcOrd="0" destOrd="0" presId="urn:microsoft.com/office/officeart/2005/8/layout/chevron2"/>
    <dgm:cxn modelId="{33BBEE85-6C60-4830-AEE9-2E6E48848577}" type="presOf" srcId="{8BA05388-17D6-441E-A91C-E1B53A1EBEB3}" destId="{56B11ACC-3F9A-4955-AF98-020E12AC21B0}" srcOrd="0" destOrd="0" presId="urn:microsoft.com/office/officeart/2005/8/layout/chevron2"/>
    <dgm:cxn modelId="{22CFB88A-765B-4F0E-921B-34447D9B150F}" type="presOf" srcId="{48298ABD-C869-4EEA-8772-6ED819B017B8}" destId="{F7E09D81-8BBA-4418-9D58-61114EFC1EE2}" srcOrd="0" destOrd="0" presId="urn:microsoft.com/office/officeart/2005/8/layout/chevron2"/>
    <dgm:cxn modelId="{A1506292-397E-46B0-8B26-328669D9C5F7}" srcId="{85A4A3EE-87ED-48DE-BD20-64B6AFAE5BF5}" destId="{76DFDC9B-CFC9-4E46-8A94-3974C8BC6265}" srcOrd="0" destOrd="0" parTransId="{7445F6B3-538D-478F-B562-E15C243003FE}" sibTransId="{6E77D8E5-C51D-4EE7-A6D0-B11E31EE87E5}"/>
    <dgm:cxn modelId="{15D01295-7230-41C2-95DB-E8B84735E38B}" type="presOf" srcId="{85A4A3EE-87ED-48DE-BD20-64B6AFAE5BF5}" destId="{B67D19CE-758C-4160-A074-C7835B54CF38}" srcOrd="0" destOrd="0" presId="urn:microsoft.com/office/officeart/2005/8/layout/chevron2"/>
    <dgm:cxn modelId="{C1D758A3-FDE5-4EC0-AA0E-80137ACD2C3C}" type="presOf" srcId="{CD169050-510D-4B05-900A-4C967DDF323E}" destId="{9CD595A5-DEB5-4411-9D3A-8B0AA7E7BE9E}" srcOrd="0" destOrd="1" presId="urn:microsoft.com/office/officeart/2005/8/layout/chevron2"/>
    <dgm:cxn modelId="{798FF3A6-4078-4200-B0B6-F661925EC277}" type="presOf" srcId="{76DFDC9B-CFC9-4E46-8A94-3974C8BC6265}" destId="{EFBCA0B9-569A-490F-A6AF-97D7A279BE8D}" srcOrd="0" destOrd="0" presId="urn:microsoft.com/office/officeart/2005/8/layout/chevron2"/>
    <dgm:cxn modelId="{72C9F8BE-1A07-41B1-859C-F090F8DFB7AC}" srcId="{76DFDC9B-CFC9-4E46-8A94-3974C8BC6265}" destId="{C0CC6E9E-2280-482E-AD4F-CDC175CF594C}" srcOrd="1" destOrd="0" parTransId="{E93B5B33-048B-4DE4-9594-B5A4DED3B52E}" sibTransId="{2D77227A-B430-4893-B085-5A3A69D47211}"/>
    <dgm:cxn modelId="{C78435D1-2EC5-4F6B-9E28-DD113BBB94FA}" srcId="{85A4A3EE-87ED-48DE-BD20-64B6AFAE5BF5}" destId="{8BA05388-17D6-441E-A91C-E1B53A1EBEB3}" srcOrd="1" destOrd="0" parTransId="{963F091C-0005-423F-ACC1-52794BA777FA}" sibTransId="{7754D376-3EF8-416C-A963-A2DF4F18ED25}"/>
    <dgm:cxn modelId="{92BCAAD8-DD94-447F-9C96-6DCE359F3480}" type="presOf" srcId="{5EB356EB-2A28-4F26-8C0D-1CA7FBF3DDE9}" destId="{F4BC4E0A-3FCD-48A2-A700-32B0FC5DEA52}" srcOrd="0" destOrd="1" presId="urn:microsoft.com/office/officeart/2005/8/layout/chevron2"/>
    <dgm:cxn modelId="{F88FA7F0-6BD3-426E-8D60-9D06E7CEFD53}" srcId="{76DFDC9B-CFC9-4E46-8A94-3974C8BC6265}" destId="{48298ABD-C869-4EEA-8772-6ED819B017B8}" srcOrd="0" destOrd="0" parTransId="{66A7FAF8-E0A2-4272-8B37-8AB4DD40CC43}" sibTransId="{4C48B69F-C328-4BCD-BC05-ABAA7DD8DE06}"/>
    <dgm:cxn modelId="{404AEDF8-C0F5-4EC5-8801-7FADFCADB7EA}" type="presOf" srcId="{C0CC6E9E-2280-482E-AD4F-CDC175CF594C}" destId="{F7E09D81-8BBA-4418-9D58-61114EFC1EE2}" srcOrd="0" destOrd="1" presId="urn:microsoft.com/office/officeart/2005/8/layout/chevron2"/>
    <dgm:cxn modelId="{071C20EE-C3F4-4ED8-B2DA-88C65CB2A234}" type="presParOf" srcId="{B67D19CE-758C-4160-A074-C7835B54CF38}" destId="{81D7581C-BFC4-4E6A-B8EC-B53672CA17A2}" srcOrd="0" destOrd="0" presId="urn:microsoft.com/office/officeart/2005/8/layout/chevron2"/>
    <dgm:cxn modelId="{1CA2ADE4-6B50-41F8-9AD6-ED86E3EF381C}" type="presParOf" srcId="{81D7581C-BFC4-4E6A-B8EC-B53672CA17A2}" destId="{EFBCA0B9-569A-490F-A6AF-97D7A279BE8D}" srcOrd="0" destOrd="0" presId="urn:microsoft.com/office/officeart/2005/8/layout/chevron2"/>
    <dgm:cxn modelId="{FCACE734-710D-4971-90DC-C898905F790F}" type="presParOf" srcId="{81D7581C-BFC4-4E6A-B8EC-B53672CA17A2}" destId="{F7E09D81-8BBA-4418-9D58-61114EFC1EE2}" srcOrd="1" destOrd="0" presId="urn:microsoft.com/office/officeart/2005/8/layout/chevron2"/>
    <dgm:cxn modelId="{724BE001-3235-4CEA-9235-6B03F37E8FE3}" type="presParOf" srcId="{B67D19CE-758C-4160-A074-C7835B54CF38}" destId="{4A45FA0A-C700-4C4E-A7A5-E7B15B56F1B4}" srcOrd="1" destOrd="0" presId="urn:microsoft.com/office/officeart/2005/8/layout/chevron2"/>
    <dgm:cxn modelId="{9E8E8457-1AF5-4D1D-8836-41E9EA9A1541}" type="presParOf" srcId="{B67D19CE-758C-4160-A074-C7835B54CF38}" destId="{63A71669-8278-411C-93B0-65389DB70761}" srcOrd="2" destOrd="0" presId="urn:microsoft.com/office/officeart/2005/8/layout/chevron2"/>
    <dgm:cxn modelId="{0A8E3C28-F6A9-480A-9C36-2932D7552598}" type="presParOf" srcId="{63A71669-8278-411C-93B0-65389DB70761}" destId="{56B11ACC-3F9A-4955-AF98-020E12AC21B0}" srcOrd="0" destOrd="0" presId="urn:microsoft.com/office/officeart/2005/8/layout/chevron2"/>
    <dgm:cxn modelId="{D1833571-0C53-4CBA-B060-48B2CD577747}" type="presParOf" srcId="{63A71669-8278-411C-93B0-65389DB70761}" destId="{F4BC4E0A-3FCD-48A2-A700-32B0FC5DEA52}" srcOrd="1" destOrd="0" presId="urn:microsoft.com/office/officeart/2005/8/layout/chevron2"/>
    <dgm:cxn modelId="{FE3A0A9B-6199-4DC2-A51D-43F562708C6A}" type="presParOf" srcId="{B67D19CE-758C-4160-A074-C7835B54CF38}" destId="{FA38506D-77E6-4636-BB23-B6323ED78ECB}" srcOrd="3" destOrd="0" presId="urn:microsoft.com/office/officeart/2005/8/layout/chevron2"/>
    <dgm:cxn modelId="{8C7A95C2-3DE7-473D-9922-61FA1870469F}" type="presParOf" srcId="{B67D19CE-758C-4160-A074-C7835B54CF38}" destId="{AB08E3F5-1697-4170-A0B2-D3BEA9A7AE5B}" srcOrd="4" destOrd="0" presId="urn:microsoft.com/office/officeart/2005/8/layout/chevron2"/>
    <dgm:cxn modelId="{0C2217A5-D1C3-4592-ABBA-E444766E975F}" type="presParOf" srcId="{AB08E3F5-1697-4170-A0B2-D3BEA9A7AE5B}" destId="{1052CE22-41E2-4E9A-B6A6-34245CA83E32}" srcOrd="0" destOrd="0" presId="urn:microsoft.com/office/officeart/2005/8/layout/chevron2"/>
    <dgm:cxn modelId="{36B24D7F-E3AA-4FAE-A66A-AD98579CB807}" type="presParOf" srcId="{AB08E3F5-1697-4170-A0B2-D3BEA9A7AE5B}" destId="{9CD595A5-DEB5-4411-9D3A-8B0AA7E7BE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CA0B9-569A-490F-A6AF-97D7A279BE8D}">
      <dsp:nvSpPr>
        <dsp:cNvPr id="0" name=""/>
        <dsp:cNvSpPr/>
      </dsp:nvSpPr>
      <dsp:spPr>
        <a:xfrm rot="5400000">
          <a:off x="-261628" y="264552"/>
          <a:ext cx="1744187" cy="12209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1- Phase d’exploration</a:t>
          </a:r>
        </a:p>
      </dsp:txBody>
      <dsp:txXfrm rot="-5400000">
        <a:off x="1" y="613390"/>
        <a:ext cx="1220931" cy="523256"/>
      </dsp:txXfrm>
    </dsp:sp>
    <dsp:sp modelId="{F7E09D81-8BBA-4418-9D58-61114EFC1EE2}">
      <dsp:nvSpPr>
        <dsp:cNvPr id="0" name=""/>
        <dsp:cNvSpPr/>
      </dsp:nvSpPr>
      <dsp:spPr>
        <a:xfrm rot="5400000">
          <a:off x="4297248" y="-3076317"/>
          <a:ext cx="1133722" cy="7286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Partir d’</a:t>
          </a:r>
          <a:r>
            <a:rPr lang="fr-FR" sz="2000" b="1" kern="1200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un</a:t>
          </a:r>
          <a:r>
            <a:rPr lang="fr-FR" sz="2000" kern="1200" dirty="0">
              <a:hlinkClick xmlns:r="http://schemas.openxmlformats.org/officeDocument/2006/relationships" r:id="" action="ppaction://hlinksldjump"/>
            </a:rPr>
            <a:t> </a:t>
          </a:r>
          <a:r>
            <a:rPr lang="fr-FR" sz="2000" b="1" kern="1200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élément inducteur</a:t>
          </a:r>
          <a:endParaRPr lang="fr-FR" sz="2000" b="1" kern="1200" dirty="0">
            <a:solidFill>
              <a:schemeClr val="accent3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Foisonner</a:t>
          </a:r>
        </a:p>
      </dsp:txBody>
      <dsp:txXfrm rot="-5400000">
        <a:off x="1220931" y="55344"/>
        <a:ext cx="7231012" cy="1023034"/>
      </dsp:txXfrm>
    </dsp:sp>
    <dsp:sp modelId="{56B11ACC-3F9A-4955-AF98-020E12AC21B0}">
      <dsp:nvSpPr>
        <dsp:cNvPr id="0" name=""/>
        <dsp:cNvSpPr/>
      </dsp:nvSpPr>
      <dsp:spPr>
        <a:xfrm rot="5400000">
          <a:off x="-261628" y="1816230"/>
          <a:ext cx="1744187" cy="1220931"/>
        </a:xfrm>
        <a:prstGeom prst="chevron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25400" cap="flat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2- Phase de structuration</a:t>
          </a:r>
        </a:p>
      </dsp:txBody>
      <dsp:txXfrm rot="-5400000">
        <a:off x="1" y="2165068"/>
        <a:ext cx="1220931" cy="523256"/>
      </dsp:txXfrm>
    </dsp:sp>
    <dsp:sp modelId="{F4BC4E0A-3FCD-48A2-A700-32B0FC5DEA52}">
      <dsp:nvSpPr>
        <dsp:cNvPr id="0" name=""/>
        <dsp:cNvSpPr/>
      </dsp:nvSpPr>
      <dsp:spPr>
        <a:xfrm rot="5400000">
          <a:off x="4297248" y="-1521715"/>
          <a:ext cx="1133722" cy="7286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Diversifier à partir de </a:t>
          </a:r>
          <a:r>
            <a:rPr lang="fr-FR" sz="2000" b="1" kern="1200" dirty="0">
              <a:solidFill>
                <a:schemeClr val="accent3">
                  <a:lumMod val="75000"/>
                </a:schemeClr>
              </a:solidFill>
              <a:hlinkClick xmlns:r="http://schemas.openxmlformats.org/officeDocument/2006/relationships" r:id="" action="ppaction://hlinksldjump"/>
            </a:rPr>
            <a:t>la trame de variance</a:t>
          </a:r>
          <a:endParaRPr lang="fr-FR" sz="2000" b="1" kern="1200" dirty="0">
            <a:solidFill>
              <a:schemeClr val="accent3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0" kern="1200" dirty="0">
              <a:solidFill>
                <a:schemeClr val="bg1"/>
              </a:solidFill>
            </a:rPr>
            <a:t>Épurer</a:t>
          </a:r>
        </a:p>
      </dsp:txBody>
      <dsp:txXfrm rot="-5400000">
        <a:off x="1220931" y="1609946"/>
        <a:ext cx="7231012" cy="1023034"/>
      </dsp:txXfrm>
    </dsp:sp>
    <dsp:sp modelId="{1052CE22-41E2-4E9A-B6A6-34245CA83E32}">
      <dsp:nvSpPr>
        <dsp:cNvPr id="0" name=""/>
        <dsp:cNvSpPr/>
      </dsp:nvSpPr>
      <dsp:spPr>
        <a:xfrm rot="5400000">
          <a:off x="-261628" y="3367908"/>
          <a:ext cx="1744187" cy="1220931"/>
        </a:xfrm>
        <a:prstGeom prst="chevron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25400" cap="flat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3- Phase de composition</a:t>
          </a:r>
        </a:p>
      </dsp:txBody>
      <dsp:txXfrm rot="-5400000">
        <a:off x="1" y="3716746"/>
        <a:ext cx="1220931" cy="523256"/>
      </dsp:txXfrm>
    </dsp:sp>
    <dsp:sp modelId="{9CD595A5-DEB5-4411-9D3A-8B0AA7E7BE9E}">
      <dsp:nvSpPr>
        <dsp:cNvPr id="0" name=""/>
        <dsp:cNvSpPr/>
      </dsp:nvSpPr>
      <dsp:spPr>
        <a:xfrm rot="5400000">
          <a:off x="4297248" y="29962"/>
          <a:ext cx="1133722" cy="7286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Faire des choix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Construire des modules gestuels, composer en utilisant </a:t>
          </a:r>
          <a:r>
            <a:rPr lang="fr-FR" sz="2000" b="1" kern="1200" dirty="0">
              <a:solidFill>
                <a:srgbClr val="C00000"/>
              </a:solidFill>
              <a:hlinkClick xmlns:r="http://schemas.openxmlformats.org/officeDocument/2006/relationships" r:id="" action="ppaction://hlinksldjump"/>
            </a:rPr>
            <a:t>les procédés chorégraphiques</a:t>
          </a:r>
          <a:r>
            <a:rPr lang="fr-FR" sz="2000" kern="1200" dirty="0">
              <a:hlinkClick xmlns:r="http://schemas.openxmlformats.org/officeDocument/2006/relationships" r:id="" action="ppaction://hlinksldjump"/>
            </a:rPr>
            <a:t>, </a:t>
          </a:r>
          <a:r>
            <a:rPr lang="fr-FR" sz="2000" kern="1200" dirty="0"/>
            <a:t>fixer et présenter</a:t>
          </a:r>
        </a:p>
      </dsp:txBody>
      <dsp:txXfrm rot="-5400000">
        <a:off x="1220931" y="3161623"/>
        <a:ext cx="7231012" cy="1023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E979C-8E2B-48B2-9A82-742A5F59BDB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BF774-C54E-4CB7-B1C4-1D4F12432F4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997EA-E78E-47FB-858E-F1054D5EB94F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A99B-8B6A-4C3D-AAB6-A5A85A45578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9A99B-8B6A-4C3D-AAB6-A5A85A45578F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669059-7656-40AF-BBF4-950D03F442E8}" type="datetimeFigureOut">
              <a:rPr lang="fr-FR" smtClean="0"/>
              <a:pPr/>
              <a:t>09/01/2018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D808ED8-B18B-4B52-9D8B-32D38811DD0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VIDEOS/Connections%20PS%20MS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RESSOURCES%20ENSEIGNANTS/Ress_c1_agir_obj1_456443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VIDEOS/Atelier%20Danse%20Petite%20Section%20-%20YouTube.mp4" TargetMode="External"/><Relationship Id="rId4" Type="http://schemas.openxmlformats.org/officeDocument/2006/relationships/hyperlink" Target="RESSOURCES%20ENSEIGNANTS/2013_EAC_guide_bdef_287499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IDEO/Espace.mov" TargetMode="External"/><Relationship Id="rId7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VIDEO/PorterSB.mov" TargetMode="External"/><Relationship Id="rId5" Type="http://schemas.openxmlformats.org/officeDocument/2006/relationships/hyperlink" Target="VIDEO/EnergF.mov" TargetMode="External"/><Relationship Id="rId4" Type="http://schemas.openxmlformats.org/officeDocument/2006/relationships/hyperlink" Target="VIDEO/SurprisesDef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../../../Downloads/Ant%20Videos/1st%20Place%20VIBE%20XX%202015%20-%20Cookies%20-%20YouTube.mkv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381000"/>
            <a:ext cx="8278688" cy="2255912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>Communiquer avec les autres au travers d’actions à visée expressive ou artistique  (objectif 3)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80528" y="5517232"/>
            <a:ext cx="7992888" cy="1584176"/>
          </a:xfrm>
        </p:spPr>
        <p:txBody>
          <a:bodyPr>
            <a:noAutofit/>
          </a:bodyPr>
          <a:lstStyle/>
          <a:p>
            <a:r>
              <a:rPr lang="fr-FR" sz="4200" b="1" dirty="0">
                <a:solidFill>
                  <a:schemeClr val="tx2">
                    <a:lumMod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La danse de création en cycle 1</a:t>
            </a:r>
          </a:p>
        </p:txBody>
      </p:sp>
      <p:pic>
        <p:nvPicPr>
          <p:cNvPr id="4" name="Image 3" descr="image danse enf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5256584" cy="334919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 cahier… des traces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fr-F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fr-F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vidéos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photos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dessins et des représentations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schématisations</a:t>
            </a:r>
          </a:p>
          <a:p>
            <a:r>
              <a:rPr lang="fr-FR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 textes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3006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23386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séquence de danse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Deux unités de 8 à 10 séances minimum dans l’année si l’on veut produire une chorégraphie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b="1" dirty="0"/>
              <a:t>Exemple et analyse d’une chorégraphie en PS/MS:</a:t>
            </a:r>
          </a:p>
          <a:p>
            <a:pPr>
              <a:buNone/>
            </a:pPr>
            <a:r>
              <a:rPr lang="fr-FR" sz="1800" b="1" dirty="0">
                <a:hlinkClick r:id="rId2" action="ppaction://hlinkfile"/>
              </a:rPr>
              <a:t>Vidéo PS/MS</a:t>
            </a:r>
            <a:endParaRPr lang="fr-FR" sz="1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vous de créer…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57850"/>
          </a:xfrm>
          <a:blipFill>
            <a:blip r:embed="rId2" cstate="print"/>
            <a:stretch>
              <a:fillRect/>
            </a:stretch>
          </a:blipFill>
          <a:ln w="38100">
            <a:solidFill>
              <a:srgbClr val="FFC000"/>
            </a:solidFill>
          </a:ln>
        </p:spPr>
        <p:txBody>
          <a:bodyPr/>
          <a:lstStyle/>
          <a:p>
            <a:pPr algn="ctr"/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sz="2400" b="1" dirty="0"/>
              <a:t>Merci à l’ESPE pour son accueil et à tous pour votre participation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544" y="332657"/>
            <a:ext cx="8062912" cy="1152128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Century Gothic" pitchFamily="34" charset="0"/>
                <a:cs typeface="Calibri Light" pitchFamily="34" charset="0"/>
              </a:rPr>
              <a:t>Définition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2912" cy="1752600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tx2">
                    <a:lumMod val="25000"/>
                  </a:schemeClr>
                </a:solidFill>
              </a:rPr>
              <a:t>D’après vous, qu’est ce que la danse de création?</a:t>
            </a:r>
          </a:p>
        </p:txBody>
      </p:sp>
      <p:pic>
        <p:nvPicPr>
          <p:cNvPr id="4" name="Espace réservé du contenu 3" descr="micro-interview-s-1.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4093354" cy="3069009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700808"/>
            <a:ext cx="878497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1399032"/>
          </a:xfrm>
        </p:spPr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La danse dans les programmes</a:t>
            </a:r>
            <a:br>
              <a:rPr lang="fr-FR" b="1" dirty="0"/>
            </a:br>
            <a:r>
              <a:rPr lang="fr-FR" sz="27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Objectif 3: communiquer avec les autres au travers d’actions à visée expressive ou artistique</a:t>
            </a:r>
            <a:br>
              <a:rPr lang="fr-FR" sz="44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7880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fr-FR" sz="2800" b="1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 programme maternel: Les attendus de fin de cycle</a:t>
            </a:r>
          </a:p>
          <a:p>
            <a:pPr>
              <a:buNone/>
            </a:pPr>
            <a:r>
              <a:rPr lang="fr-FR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fr-FR" sz="2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Construire et conserver une séquence d’actions et de déplacements, en relation avec d’autres partenaires, avec ou sans support musical</a:t>
            </a:r>
          </a:p>
          <a:p>
            <a:pPr>
              <a:buNone/>
            </a:pPr>
            <a:r>
              <a:rPr lang="fr-FR" sz="2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- Coordonner ses gestes et ses déplacements avec ceux des autres, lors de rondes et jeux dansés</a:t>
            </a:r>
          </a:p>
          <a:p>
            <a:pPr>
              <a:buNone/>
            </a:pPr>
            <a:endParaRPr lang="fr-FR" sz="1900" b="1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sz="2800" b="1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Les ressources EDUSCOL:</a:t>
            </a:r>
          </a:p>
          <a:p>
            <a:pPr>
              <a:buNone/>
            </a:pPr>
            <a:r>
              <a:rPr lang="fr-FR" sz="19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RESSOURCES ENSEIGNANTS\Ress_c1_agir_obj1_456443.pdf</a:t>
            </a:r>
            <a:endParaRPr lang="fr-FR" sz="2800" b="1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 parcours d’éducation artistique et culturelle:</a:t>
            </a:r>
          </a:p>
          <a:p>
            <a:pPr>
              <a:buNone/>
            </a:pPr>
            <a:r>
              <a:rPr lang="fr-FR" sz="19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  <a:hlinkClick r:id="rId4" action="ppaction://hlinkfile"/>
              </a:rPr>
              <a:t>http://eduscol.education.fr/cid74945/le-parcours-d-education-artistique-et culturelle.html</a:t>
            </a:r>
            <a:endParaRPr lang="fr-FR" sz="1900" b="1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De la ronde vers la danse de création…</a:t>
            </a:r>
          </a:p>
          <a:p>
            <a:pPr>
              <a:buNone/>
            </a:pPr>
            <a:r>
              <a:rPr lang="fr-FR" sz="19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  <a:hlinkClick r:id="rId5" action="ppaction://hlinkfile"/>
              </a:rPr>
              <a:t>vidéo</a:t>
            </a:r>
            <a:endParaRPr lang="fr-FR" sz="1900" b="1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  <a:hlinkClick r:id="rId4" action="ppaction://hlinkfi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 vous de danser…</a:t>
            </a:r>
          </a:p>
        </p:txBody>
      </p:sp>
      <p:pic>
        <p:nvPicPr>
          <p:cNvPr id="4" name="Espace réservé du contenu 3" descr="creer-la-dan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2828" y="1844824"/>
            <a:ext cx="6143040" cy="406206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La structure d’une séance en danse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323528" y="2004608"/>
          <a:ext cx="8507288" cy="485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1268760"/>
            <a:ext cx="8496944" cy="6155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Mise en danse</a:t>
            </a:r>
            <a:r>
              <a:rPr lang="fr-FR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quelques exercices de mise en train qui amènent les enfants à se concentrer et se rendre disponibles pour danser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347864" y="6309320"/>
            <a:ext cx="43924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ETRE UN SPECTATEUR  CRITIQUE  ET AVERTI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inducteurs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042032"/>
          </a:xfrm>
        </p:spPr>
        <p:txBody>
          <a:bodyPr>
            <a:normAutofit fontScale="77500" lnSpcReduction="20000"/>
          </a:bodyPr>
          <a:lstStyle/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Un verbe</a:t>
            </a:r>
          </a:p>
          <a:p>
            <a:pPr>
              <a:buFont typeface="Wingdings" pitchFamily="2" charset="2"/>
              <a:buChar char="v"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Un émotion</a:t>
            </a:r>
          </a:p>
          <a:p>
            <a:pPr>
              <a:buFont typeface="Wingdings" pitchFamily="2" charset="2"/>
              <a:buChar char="v"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Un album, une histoire </a:t>
            </a:r>
          </a:p>
          <a:p>
            <a:pPr>
              <a:buFont typeface="Wingdings" pitchFamily="2" charset="2"/>
              <a:buChar char="v"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Un thème</a:t>
            </a:r>
          </a:p>
          <a:p>
            <a:pPr>
              <a:buFont typeface="Wingdings" pitchFamily="2" charset="2"/>
              <a:buChar char="v"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Une œuvre d’art</a:t>
            </a:r>
          </a:p>
          <a:p>
            <a:pPr>
              <a:buFont typeface="Wingdings" pitchFamily="2" charset="2"/>
              <a:buChar char="v"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Un objet</a:t>
            </a:r>
          </a:p>
          <a:p>
            <a:pPr>
              <a:buFont typeface="Wingdings" pitchFamily="2" charset="2"/>
              <a:buChar char="v"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…</a:t>
            </a:r>
          </a:p>
          <a:p>
            <a:endParaRPr lang="fr-FR" sz="4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fr-FR" sz="4000" dirty="0">
                <a:latin typeface="Calibri" pitchFamily="34" charset="0"/>
                <a:cs typeface="Calibri" pitchFamily="34" charset="0"/>
              </a:rPr>
              <a:t>Et la musique alors?</a:t>
            </a:r>
          </a:p>
        </p:txBody>
      </p:sp>
      <p:sp>
        <p:nvSpPr>
          <p:cNvPr id="5" name="Bouton d'action : Précédent 4">
            <a:hlinkClick r:id="rId2" action="ppaction://hlinksldjump" highlightClick="1"/>
          </p:cNvPr>
          <p:cNvSpPr/>
          <p:nvPr/>
        </p:nvSpPr>
        <p:spPr>
          <a:xfrm>
            <a:off x="4932040" y="5949280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trame de variance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1412776"/>
            <a:ext cx="7848872" cy="4797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L’ESPACE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LE TEMPS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fr-FR" sz="2400" b="1" dirty="0">
              <a:solidFill>
                <a:schemeClr val="bg1"/>
              </a:solidFill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CORPS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file"/>
              </a:rPr>
              <a:t>L’ENERGIE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action="ppaction://hlinkfile"/>
              </a:rPr>
              <a:t>LES AUTRES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Bouton d'action : Précédent 6">
            <a:hlinkClick r:id="rId7" action="ppaction://hlinksldjump" highlightClick="1"/>
          </p:cNvPr>
          <p:cNvSpPr/>
          <p:nvPr/>
        </p:nvSpPr>
        <p:spPr>
          <a:xfrm>
            <a:off x="7812360" y="6381328"/>
            <a:ext cx="57606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r>
              <a:rPr lang="fr-FR" sz="3800" b="1" dirty="0"/>
              <a:t>Les procédés chorégraphiques</a:t>
            </a:r>
            <a:br>
              <a:rPr lang="fr-FR" sz="3800" b="1" dirty="0"/>
            </a:br>
            <a:endParaRPr lang="fr-FR" sz="3800" b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5536" y="1340768"/>
            <a:ext cx="8424936" cy="51571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anchor="t">
            <a:normAutofit fontScale="2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Répétition: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Répéter des éléments ou des phrases gestuelles ABCDABCD / AABCDD …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Reprise: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Reproduire périodiquement un geste ou une phase ABCDEABCD FGABCD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Changer une des composantes (vitesse, niveau, nombre de danseurs…)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Accumulation: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Additionner au fur et à mesure les propositions ABCD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Permutation: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Inverser l’ordre des éléments de la phrase ABCD DCBA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Retrait: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Enlever un geste à une phrase dansée puis 2 puis 3 ABCD ABC AB A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Augmentation: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Jouer en amplifiant les  mouvements, le nombre de danseurs, l’espace utilisé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Diminution: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Jouer en diminuant les mouvements, le nombre de danseurs, l’espace utilisé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Transposition: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Réaliser une phrase en changeant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l’espace (en ligne, sur place…), la posture (debout, au sol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…), l’énergie (pesant, aérien)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Superposition: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 groupes de danseurs en même temps sur le même espace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Opposition: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 groupes proposent des gestes en jouant sur les contraires (bas/haut…)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Alternance: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Alterner deux choix chorégraphiques (solo, duo…)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Miroir: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Faire la même chose en même temps face à face (à 2, à plusieurs…)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Dialogue: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Alternance et succession d’actions en question réponse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Unisson: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Tous les danseurs font la même gestuelle au même moment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Décalé: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Tous les danseurs font la même gestuelle mais pas au même moment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Canon: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Tous les danseurs font la même gestuelle à intervalle régulier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Cascade: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Réaliser une suite d’actions entre danseurs avec une succession (actions, entrées, portés…)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Silence: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Marquer des arrêts, des suspensions, des ruptures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Composition du groupe: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nombre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solo, des solos, duos, trios, quatuors, demi groupe, grand groupe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fr-F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altLang="zh-CN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Forme du groupe: 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Organisée</a:t>
            </a:r>
            <a:r>
              <a:rPr kumimoji="0" lang="zh-CN" altLang="fr-FR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fr-FR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colonne, ligne, formes géométriques</a:t>
            </a:r>
            <a:endParaRPr kumimoji="0" lang="zh-CN" altLang="fr-FR" sz="5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9807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 action="ppaction://hlinkfile"/>
              </a:rPr>
              <a:t>Vidéo Cookies</a:t>
            </a:r>
            <a:endParaRPr lang="fr-FR" dirty="0"/>
          </a:p>
        </p:txBody>
      </p:sp>
      <p:sp>
        <p:nvSpPr>
          <p:cNvPr id="7" name="Bouton d'action : Précédent 6">
            <a:hlinkClick r:id="rId3" action="ppaction://hlinksldjump" highlightClick="1"/>
          </p:cNvPr>
          <p:cNvSpPr/>
          <p:nvPr/>
        </p:nvSpPr>
        <p:spPr>
          <a:xfrm>
            <a:off x="7956376" y="6597352"/>
            <a:ext cx="648072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/>
              <a:t>Un exemple d’outil pour mettre en place une séquence en danse de création</a:t>
            </a:r>
          </a:p>
        </p:txBody>
      </p:sp>
      <p:pic>
        <p:nvPicPr>
          <p:cNvPr id="3" name="Image 2" descr="les sept secrets de Mr Uni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00215"/>
            <a:ext cx="4248472" cy="44445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1069</TotalTime>
  <Words>318</Words>
  <Application>Microsoft Office PowerPoint</Application>
  <PresentationFormat>Affichage à l'écran (4:3)</PresentationFormat>
  <Paragraphs>94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Calibri</vt:lpstr>
      <vt:lpstr>Calibri Light</vt:lpstr>
      <vt:lpstr>Century Gothic</vt:lpstr>
      <vt:lpstr>Times New Roman</vt:lpstr>
      <vt:lpstr>Verdana</vt:lpstr>
      <vt:lpstr>Wingdings</vt:lpstr>
      <vt:lpstr>Wingdings 2</vt:lpstr>
      <vt:lpstr>幼圆</vt:lpstr>
      <vt:lpstr>Verve</vt:lpstr>
      <vt:lpstr> Communiquer avec les autres au travers d’actions à visée expressive ou artistique  (objectif 3) </vt:lpstr>
      <vt:lpstr>Définition</vt:lpstr>
      <vt:lpstr> La danse dans les programmes Objectif 3: communiquer avec les autres au travers d’actions à visée expressive ou artistique </vt:lpstr>
      <vt:lpstr>A vous de danser…</vt:lpstr>
      <vt:lpstr>La structure d’une séance en danse</vt:lpstr>
      <vt:lpstr>Les inducteurs</vt:lpstr>
      <vt:lpstr>La trame de variance</vt:lpstr>
      <vt:lpstr>Les procédés chorégraphiques </vt:lpstr>
      <vt:lpstr>Un exemple d’outil pour mettre en place une séquence en danse de création</vt:lpstr>
      <vt:lpstr>Un cahier… des traces</vt:lpstr>
      <vt:lpstr>Une séquence de danse</vt:lpstr>
      <vt:lpstr>Présentation PowerPoint</vt:lpstr>
      <vt:lpstr>        Merci à l’ESPE pour son accueil et à tous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S'exprimer devant les autres par une prestation artistique et/ou acrobatique</dc:title>
  <dc:creator>CPC EPS Le Mans Ouest</dc:creator>
  <cp:lastModifiedBy>ph</cp:lastModifiedBy>
  <cp:revision>18</cp:revision>
  <dcterms:created xsi:type="dcterms:W3CDTF">2017-02-20T10:32:34Z</dcterms:created>
  <dcterms:modified xsi:type="dcterms:W3CDTF">2018-01-09T13:30:05Z</dcterms:modified>
</cp:coreProperties>
</file>