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Override PartName="/ppt/slides/slide1.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handoutMasterIdLst>
    <p:handoutMasterId r:id="rId6"/>
  </p:handoutMasterIdLst>
  <p:sldIdLst>
    <p:sldId id="256" r:id="rId2"/>
    <p:sldId id="257" r:id="rId3"/>
    <p:sldId id="258" r:id="rId4"/>
    <p:sldId id="259" r:id="rId5"/>
  </p:sldIdLst>
  <p:sldSz cx="6858000" cy="9906000" type="A4"/>
  <p:notesSz cx="6858000" cy="9144000"/>
  <p:defaultTextStyle>
    <a:defPPr>
      <a:defRPr lang="fr-FR"/>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2008" autoAdjust="0"/>
    <p:restoredTop sz="94660"/>
  </p:normalViewPr>
  <p:slideViewPr>
    <p:cSldViewPr snapToObjects="1">
      <p:cViewPr>
        <p:scale>
          <a:sx n="66" d="100"/>
          <a:sy n="66" d="100"/>
        </p:scale>
        <p:origin x="-2176" y="-168"/>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DB2A69-F428-A443-9E31-31D5EE733731}" type="datetimeFigureOut">
              <a:rPr lang="fr-FR" smtClean="0"/>
              <a:pPr/>
              <a:t>4/01/16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360A5-12DC-2242-93E7-FF048D6D5EC9}" type="slidenum">
              <a:rPr lang="fr-FR" smtClean="0"/>
              <a:pPr/>
              <a:t>‹#›</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1" y="3077287"/>
            <a:ext cx="5829300" cy="2123369"/>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1" y="5613402"/>
            <a:ext cx="4800600" cy="2531533"/>
          </a:xfrm>
        </p:spPr>
        <p:txBody>
          <a:bodyPr/>
          <a:lstStyle>
            <a:lvl1pPr marL="0" indent="0" algn="ctr">
              <a:buNone/>
              <a:defRPr>
                <a:solidFill>
                  <a:schemeClr val="tx1">
                    <a:tint val="75000"/>
                  </a:schemeClr>
                </a:solidFill>
              </a:defRPr>
            </a:lvl1pPr>
            <a:lvl2pPr marL="478940" indent="0" algn="ctr">
              <a:buNone/>
              <a:defRPr>
                <a:solidFill>
                  <a:schemeClr val="tx1">
                    <a:tint val="75000"/>
                  </a:schemeClr>
                </a:solidFill>
              </a:defRPr>
            </a:lvl2pPr>
            <a:lvl3pPr marL="957879" indent="0" algn="ctr">
              <a:buNone/>
              <a:defRPr>
                <a:solidFill>
                  <a:schemeClr val="tx1">
                    <a:tint val="75000"/>
                  </a:schemeClr>
                </a:solidFill>
              </a:defRPr>
            </a:lvl3pPr>
            <a:lvl4pPr marL="1436819" indent="0" algn="ctr">
              <a:buNone/>
              <a:defRPr>
                <a:solidFill>
                  <a:schemeClr val="tx1">
                    <a:tint val="75000"/>
                  </a:schemeClr>
                </a:solidFill>
              </a:defRPr>
            </a:lvl4pPr>
            <a:lvl5pPr marL="1915758" indent="0" algn="ctr">
              <a:buNone/>
              <a:defRPr>
                <a:solidFill>
                  <a:schemeClr val="tx1">
                    <a:tint val="75000"/>
                  </a:schemeClr>
                </a:solidFill>
              </a:defRPr>
            </a:lvl5pPr>
            <a:lvl6pPr marL="2394698" indent="0" algn="ctr">
              <a:buNone/>
              <a:defRPr>
                <a:solidFill>
                  <a:schemeClr val="tx1">
                    <a:tint val="75000"/>
                  </a:schemeClr>
                </a:solidFill>
              </a:defRPr>
            </a:lvl6pPr>
            <a:lvl7pPr marL="2873637" indent="0" algn="ctr">
              <a:buNone/>
              <a:defRPr>
                <a:solidFill>
                  <a:schemeClr val="tx1">
                    <a:tint val="75000"/>
                  </a:schemeClr>
                </a:solidFill>
              </a:defRPr>
            </a:lvl7pPr>
            <a:lvl8pPr marL="3352576" indent="0" algn="ctr">
              <a:buNone/>
              <a:defRPr>
                <a:solidFill>
                  <a:schemeClr val="tx1">
                    <a:tint val="75000"/>
                  </a:schemeClr>
                </a:solidFill>
              </a:defRPr>
            </a:lvl8pPr>
            <a:lvl9pPr marL="3831516"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24741CF-E947-1F48-90CC-A17261D4FDFD}" type="datetimeFigureOut">
              <a:rPr lang="fr-FR" smtClean="0"/>
              <a:pPr/>
              <a:t>4/01/16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4741CF-E947-1F48-90CC-A17261D4FDFD}" type="datetimeFigureOut">
              <a:rPr lang="fr-FR" smtClean="0"/>
              <a:pPr/>
              <a:t>4/01/16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2"/>
            <a:ext cx="1543050" cy="8452201"/>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42900" y="396702"/>
            <a:ext cx="4514850" cy="8452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4741CF-E947-1F48-90CC-A17261D4FDFD}" type="datetimeFigureOut">
              <a:rPr lang="fr-FR" smtClean="0"/>
              <a:pPr/>
              <a:t>4/01/16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4741CF-E947-1F48-90CC-A17261D4FDFD}" type="datetimeFigureOut">
              <a:rPr lang="fr-FR" smtClean="0"/>
              <a:pPr/>
              <a:t>4/01/16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7"/>
            <a:ext cx="5829300" cy="1967442"/>
          </a:xfrm>
        </p:spPr>
        <p:txBody>
          <a:bodyPr anchor="t"/>
          <a:lstStyle>
            <a:lvl1pPr algn="l">
              <a:defRPr sz="4200" b="1" cap="all"/>
            </a:lvl1pPr>
          </a:lstStyle>
          <a:p>
            <a:r>
              <a:rPr lang="fr-FR" smtClean="0"/>
              <a:t>Cliquez et modifiez le titre</a:t>
            </a:r>
            <a:endParaRPr lang="fr-FR"/>
          </a:p>
        </p:txBody>
      </p:sp>
      <p:sp>
        <p:nvSpPr>
          <p:cNvPr id="3" name="Espace réservé du texte 2"/>
          <p:cNvSpPr>
            <a:spLocks noGrp="1"/>
          </p:cNvSpPr>
          <p:nvPr>
            <p:ph type="body" idx="1"/>
          </p:nvPr>
        </p:nvSpPr>
        <p:spPr>
          <a:xfrm>
            <a:off x="541735" y="4198587"/>
            <a:ext cx="5829300" cy="2166935"/>
          </a:xfrm>
        </p:spPr>
        <p:txBody>
          <a:bodyPr anchor="b"/>
          <a:lstStyle>
            <a:lvl1pPr marL="0" indent="0">
              <a:buNone/>
              <a:defRPr sz="2100">
                <a:solidFill>
                  <a:schemeClr val="tx1">
                    <a:tint val="75000"/>
                  </a:schemeClr>
                </a:solidFill>
              </a:defRPr>
            </a:lvl1pPr>
            <a:lvl2pPr marL="478940" indent="0">
              <a:buNone/>
              <a:defRPr sz="1900">
                <a:solidFill>
                  <a:schemeClr val="tx1">
                    <a:tint val="75000"/>
                  </a:schemeClr>
                </a:solidFill>
              </a:defRPr>
            </a:lvl2pPr>
            <a:lvl3pPr marL="957879" indent="0">
              <a:buNone/>
              <a:defRPr sz="1700">
                <a:solidFill>
                  <a:schemeClr val="tx1">
                    <a:tint val="75000"/>
                  </a:schemeClr>
                </a:solidFill>
              </a:defRPr>
            </a:lvl3pPr>
            <a:lvl4pPr marL="1436819" indent="0">
              <a:buNone/>
              <a:defRPr sz="1500">
                <a:solidFill>
                  <a:schemeClr val="tx1">
                    <a:tint val="75000"/>
                  </a:schemeClr>
                </a:solidFill>
              </a:defRPr>
            </a:lvl4pPr>
            <a:lvl5pPr marL="1915758" indent="0">
              <a:buNone/>
              <a:defRPr sz="1500">
                <a:solidFill>
                  <a:schemeClr val="tx1">
                    <a:tint val="75000"/>
                  </a:schemeClr>
                </a:solidFill>
              </a:defRPr>
            </a:lvl5pPr>
            <a:lvl6pPr marL="2394698" indent="0">
              <a:buNone/>
              <a:defRPr sz="1500">
                <a:solidFill>
                  <a:schemeClr val="tx1">
                    <a:tint val="75000"/>
                  </a:schemeClr>
                </a:solidFill>
              </a:defRPr>
            </a:lvl6pPr>
            <a:lvl7pPr marL="2873637" indent="0">
              <a:buNone/>
              <a:defRPr sz="1500">
                <a:solidFill>
                  <a:schemeClr val="tx1">
                    <a:tint val="75000"/>
                  </a:schemeClr>
                </a:solidFill>
              </a:defRPr>
            </a:lvl7pPr>
            <a:lvl8pPr marL="3352576" indent="0">
              <a:buNone/>
              <a:defRPr sz="1500">
                <a:solidFill>
                  <a:schemeClr val="tx1">
                    <a:tint val="75000"/>
                  </a:schemeClr>
                </a:solidFill>
              </a:defRPr>
            </a:lvl8pPr>
            <a:lvl9pPr marL="3831516" indent="0">
              <a:buNone/>
              <a:defRPr sz="15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24741CF-E947-1F48-90CC-A17261D4FDFD}" type="datetimeFigureOut">
              <a:rPr lang="fr-FR" smtClean="0"/>
              <a:pPr/>
              <a:t>4/01/16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42900" y="2311405"/>
            <a:ext cx="3028950" cy="6537502"/>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1" y="2311405"/>
            <a:ext cx="3028950" cy="6537502"/>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24741CF-E947-1F48-90CC-A17261D4FDFD}" type="datetimeFigureOut">
              <a:rPr lang="fr-FR" smtClean="0"/>
              <a:pPr/>
              <a:t>4/01/16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342901" y="2217387"/>
            <a:ext cx="3030141" cy="924101"/>
          </a:xfrm>
        </p:spPr>
        <p:txBody>
          <a:bodyPr anchor="b"/>
          <a:lstStyle>
            <a:lvl1pPr marL="0" indent="0">
              <a:buNone/>
              <a:defRPr sz="2500" b="1"/>
            </a:lvl1pPr>
            <a:lvl2pPr marL="478940" indent="0">
              <a:buNone/>
              <a:defRPr sz="2100" b="1"/>
            </a:lvl2pPr>
            <a:lvl3pPr marL="957879" indent="0">
              <a:buNone/>
              <a:defRPr sz="1900" b="1"/>
            </a:lvl3pPr>
            <a:lvl4pPr marL="1436819" indent="0">
              <a:buNone/>
              <a:defRPr sz="1700" b="1"/>
            </a:lvl4pPr>
            <a:lvl5pPr marL="1915758" indent="0">
              <a:buNone/>
              <a:defRPr sz="1700" b="1"/>
            </a:lvl5pPr>
            <a:lvl6pPr marL="2394698" indent="0">
              <a:buNone/>
              <a:defRPr sz="1700" b="1"/>
            </a:lvl6pPr>
            <a:lvl7pPr marL="2873637" indent="0">
              <a:buNone/>
              <a:defRPr sz="1700" b="1"/>
            </a:lvl7pPr>
            <a:lvl8pPr marL="3352576" indent="0">
              <a:buNone/>
              <a:defRPr sz="1700" b="1"/>
            </a:lvl8pPr>
            <a:lvl9pPr marL="3831516" indent="0">
              <a:buNone/>
              <a:defRPr sz="1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1" y="3141486"/>
            <a:ext cx="3030141" cy="57074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1" y="2217387"/>
            <a:ext cx="3031331" cy="924101"/>
          </a:xfrm>
        </p:spPr>
        <p:txBody>
          <a:bodyPr anchor="b"/>
          <a:lstStyle>
            <a:lvl1pPr marL="0" indent="0">
              <a:buNone/>
              <a:defRPr sz="2500" b="1"/>
            </a:lvl1pPr>
            <a:lvl2pPr marL="478940" indent="0">
              <a:buNone/>
              <a:defRPr sz="2100" b="1"/>
            </a:lvl2pPr>
            <a:lvl3pPr marL="957879" indent="0">
              <a:buNone/>
              <a:defRPr sz="1900" b="1"/>
            </a:lvl3pPr>
            <a:lvl4pPr marL="1436819" indent="0">
              <a:buNone/>
              <a:defRPr sz="1700" b="1"/>
            </a:lvl4pPr>
            <a:lvl5pPr marL="1915758" indent="0">
              <a:buNone/>
              <a:defRPr sz="1700" b="1"/>
            </a:lvl5pPr>
            <a:lvl6pPr marL="2394698" indent="0">
              <a:buNone/>
              <a:defRPr sz="1700" b="1"/>
            </a:lvl6pPr>
            <a:lvl7pPr marL="2873637" indent="0">
              <a:buNone/>
              <a:defRPr sz="1700" b="1"/>
            </a:lvl7pPr>
            <a:lvl8pPr marL="3352576" indent="0">
              <a:buNone/>
              <a:defRPr sz="1700" b="1"/>
            </a:lvl8pPr>
            <a:lvl9pPr marL="3831516" indent="0">
              <a:buNone/>
              <a:defRPr sz="1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1" y="3141486"/>
            <a:ext cx="3031331" cy="57074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24741CF-E947-1F48-90CC-A17261D4FDFD}" type="datetimeFigureOut">
              <a:rPr lang="fr-FR" smtClean="0"/>
              <a:pPr/>
              <a:t>4/01/16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24741CF-E947-1F48-90CC-A17261D4FDFD}" type="datetimeFigureOut">
              <a:rPr lang="fr-FR" smtClean="0"/>
              <a:pPr/>
              <a:t>4/01/16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4741CF-E947-1F48-90CC-A17261D4FDFD}" type="datetimeFigureOut">
              <a:rPr lang="fr-FR" smtClean="0"/>
              <a:pPr/>
              <a:t>4/01/16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2" y="394407"/>
            <a:ext cx="2256235" cy="1678517"/>
          </a:xfrm>
        </p:spPr>
        <p:txBody>
          <a:bodyPr anchor="b"/>
          <a:lstStyle>
            <a:lvl1pPr algn="l">
              <a:defRPr sz="2100" b="1"/>
            </a:lvl1pPr>
          </a:lstStyle>
          <a:p>
            <a:r>
              <a:rPr lang="fr-FR" smtClean="0"/>
              <a:t>Cliquez et modifiez le titre</a:t>
            </a:r>
            <a:endParaRPr lang="fr-FR"/>
          </a:p>
        </p:txBody>
      </p:sp>
      <p:sp>
        <p:nvSpPr>
          <p:cNvPr id="3" name="Espace réservé du contenu 2"/>
          <p:cNvSpPr>
            <a:spLocks noGrp="1"/>
          </p:cNvSpPr>
          <p:nvPr>
            <p:ph idx="1"/>
          </p:nvPr>
        </p:nvSpPr>
        <p:spPr>
          <a:xfrm>
            <a:off x="2681288" y="394412"/>
            <a:ext cx="3833813" cy="8454497"/>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2" y="2072927"/>
            <a:ext cx="2256235" cy="6775980"/>
          </a:xfrm>
        </p:spPr>
        <p:txBody>
          <a:bodyPr/>
          <a:lstStyle>
            <a:lvl1pPr marL="0" indent="0">
              <a:buNone/>
              <a:defRPr sz="1500"/>
            </a:lvl1pPr>
            <a:lvl2pPr marL="478940" indent="0">
              <a:buNone/>
              <a:defRPr sz="1300"/>
            </a:lvl2pPr>
            <a:lvl3pPr marL="957879" indent="0">
              <a:buNone/>
              <a:defRPr sz="1000"/>
            </a:lvl3pPr>
            <a:lvl4pPr marL="1436819" indent="0">
              <a:buNone/>
              <a:defRPr sz="900"/>
            </a:lvl4pPr>
            <a:lvl5pPr marL="1915758" indent="0">
              <a:buNone/>
              <a:defRPr sz="900"/>
            </a:lvl5pPr>
            <a:lvl6pPr marL="2394698" indent="0">
              <a:buNone/>
              <a:defRPr sz="900"/>
            </a:lvl6pPr>
            <a:lvl7pPr marL="2873637" indent="0">
              <a:buNone/>
              <a:defRPr sz="900"/>
            </a:lvl7pPr>
            <a:lvl8pPr marL="3352576" indent="0">
              <a:buNone/>
              <a:defRPr sz="900"/>
            </a:lvl8pPr>
            <a:lvl9pPr marL="3831516"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24741CF-E947-1F48-90CC-A17261D4FDFD}" type="datetimeFigureOut">
              <a:rPr lang="fr-FR" smtClean="0"/>
              <a:pPr/>
              <a:t>4/01/16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p:spPr>
        <p:txBody>
          <a:bodyPr anchor="b"/>
          <a:lstStyle>
            <a:lvl1pPr algn="l">
              <a:defRPr sz="2100" b="1"/>
            </a:lvl1pPr>
          </a:lstStyle>
          <a:p>
            <a:r>
              <a:rPr lang="fr-FR" smtClean="0"/>
              <a:t>Cliquez et modifiez le titre</a:t>
            </a:r>
            <a:endParaRPr lang="fr-F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300"/>
            </a:lvl1pPr>
            <a:lvl2pPr marL="478940" indent="0">
              <a:buNone/>
              <a:defRPr sz="2900"/>
            </a:lvl2pPr>
            <a:lvl3pPr marL="957879" indent="0">
              <a:buNone/>
              <a:defRPr sz="2500"/>
            </a:lvl3pPr>
            <a:lvl4pPr marL="1436819" indent="0">
              <a:buNone/>
              <a:defRPr sz="2100"/>
            </a:lvl4pPr>
            <a:lvl5pPr marL="1915758" indent="0">
              <a:buNone/>
              <a:defRPr sz="2100"/>
            </a:lvl5pPr>
            <a:lvl6pPr marL="2394698" indent="0">
              <a:buNone/>
              <a:defRPr sz="2100"/>
            </a:lvl6pPr>
            <a:lvl7pPr marL="2873637" indent="0">
              <a:buNone/>
              <a:defRPr sz="2100"/>
            </a:lvl7pPr>
            <a:lvl8pPr marL="3352576" indent="0">
              <a:buNone/>
              <a:defRPr sz="2100"/>
            </a:lvl8pPr>
            <a:lvl9pPr marL="3831516" indent="0">
              <a:buNone/>
              <a:defRPr sz="2100"/>
            </a:lvl9pPr>
          </a:lstStyle>
          <a:p>
            <a:endParaRPr lang="fr-FR"/>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500"/>
            </a:lvl1pPr>
            <a:lvl2pPr marL="478940" indent="0">
              <a:buNone/>
              <a:defRPr sz="1300"/>
            </a:lvl2pPr>
            <a:lvl3pPr marL="957879" indent="0">
              <a:buNone/>
              <a:defRPr sz="1000"/>
            </a:lvl3pPr>
            <a:lvl4pPr marL="1436819" indent="0">
              <a:buNone/>
              <a:defRPr sz="900"/>
            </a:lvl4pPr>
            <a:lvl5pPr marL="1915758" indent="0">
              <a:buNone/>
              <a:defRPr sz="900"/>
            </a:lvl5pPr>
            <a:lvl6pPr marL="2394698" indent="0">
              <a:buNone/>
              <a:defRPr sz="900"/>
            </a:lvl6pPr>
            <a:lvl7pPr marL="2873637" indent="0">
              <a:buNone/>
              <a:defRPr sz="900"/>
            </a:lvl7pPr>
            <a:lvl8pPr marL="3352576" indent="0">
              <a:buNone/>
              <a:defRPr sz="900"/>
            </a:lvl8pPr>
            <a:lvl9pPr marL="3831516"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24741CF-E947-1F48-90CC-A17261D4FDFD}" type="datetimeFigureOut">
              <a:rPr lang="fr-FR" smtClean="0"/>
              <a:pPr/>
              <a:t>4/01/16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4BC310-FC4D-1F4F-BD43-7341302EA8F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1" y="396699"/>
            <a:ext cx="6172200" cy="1651000"/>
          </a:xfrm>
          <a:prstGeom prst="rect">
            <a:avLst/>
          </a:prstGeom>
        </p:spPr>
        <p:txBody>
          <a:bodyPr vert="horz" lIns="95788" tIns="47894" rIns="95788" bIns="47894"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1" y="2311405"/>
            <a:ext cx="6172200" cy="6537502"/>
          </a:xfrm>
          <a:prstGeom prst="rect">
            <a:avLst/>
          </a:prstGeom>
        </p:spPr>
        <p:txBody>
          <a:bodyPr vert="horz" lIns="95788" tIns="47894" rIns="95788" bIns="4789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1" y="9181401"/>
            <a:ext cx="1600200" cy="527403"/>
          </a:xfrm>
          <a:prstGeom prst="rect">
            <a:avLst/>
          </a:prstGeom>
        </p:spPr>
        <p:txBody>
          <a:bodyPr vert="horz" lIns="95788" tIns="47894" rIns="95788" bIns="47894" rtlCol="0" anchor="ctr"/>
          <a:lstStyle>
            <a:lvl1pPr algn="l">
              <a:defRPr sz="1300">
                <a:solidFill>
                  <a:schemeClr val="tx1">
                    <a:tint val="75000"/>
                  </a:schemeClr>
                </a:solidFill>
              </a:defRPr>
            </a:lvl1pPr>
          </a:lstStyle>
          <a:p>
            <a:fld id="{724741CF-E947-1F48-90CC-A17261D4FDFD}" type="datetimeFigureOut">
              <a:rPr lang="fr-FR" smtClean="0"/>
              <a:pPr/>
              <a:t>4/01/16</a:t>
            </a:fld>
            <a:endParaRPr lang="fr-FR"/>
          </a:p>
        </p:txBody>
      </p:sp>
      <p:sp>
        <p:nvSpPr>
          <p:cNvPr id="5" name="Espace réservé du pied de page 4"/>
          <p:cNvSpPr>
            <a:spLocks noGrp="1"/>
          </p:cNvSpPr>
          <p:nvPr>
            <p:ph type="ftr" sz="quarter" idx="3"/>
          </p:nvPr>
        </p:nvSpPr>
        <p:spPr>
          <a:xfrm>
            <a:off x="2343151" y="9181401"/>
            <a:ext cx="2171700" cy="527403"/>
          </a:xfrm>
          <a:prstGeom prst="rect">
            <a:avLst/>
          </a:prstGeom>
        </p:spPr>
        <p:txBody>
          <a:bodyPr vert="horz" lIns="95788" tIns="47894" rIns="95788" bIns="47894"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1" y="9181401"/>
            <a:ext cx="1600200" cy="527403"/>
          </a:xfrm>
          <a:prstGeom prst="rect">
            <a:avLst/>
          </a:prstGeom>
        </p:spPr>
        <p:txBody>
          <a:bodyPr vert="horz" lIns="95788" tIns="47894" rIns="95788" bIns="47894" rtlCol="0" anchor="ctr"/>
          <a:lstStyle>
            <a:lvl1pPr algn="r">
              <a:defRPr sz="1300">
                <a:solidFill>
                  <a:schemeClr val="tx1">
                    <a:tint val="75000"/>
                  </a:schemeClr>
                </a:solidFill>
              </a:defRPr>
            </a:lvl1pPr>
          </a:lstStyle>
          <a:p>
            <a:fld id="{534BC310-FC4D-1F4F-BD43-7341302EA8F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78940" rtl="0" eaLnBrk="1" latinLnBrk="0" hangingPunct="1">
        <a:spcBef>
          <a:spcPct val="0"/>
        </a:spcBef>
        <a:buNone/>
        <a:defRPr sz="4600" kern="1200">
          <a:solidFill>
            <a:schemeClr val="tx1"/>
          </a:solidFill>
          <a:latin typeface="+mj-lt"/>
          <a:ea typeface="+mj-ea"/>
          <a:cs typeface="+mj-cs"/>
        </a:defRPr>
      </a:lvl1pPr>
    </p:titleStyle>
    <p:bodyStyle>
      <a:lvl1pPr marL="359204" indent="-359204" algn="l" defTabSz="478940" rtl="0" eaLnBrk="1" latinLnBrk="0" hangingPunct="1">
        <a:spcBef>
          <a:spcPct val="20000"/>
        </a:spcBef>
        <a:buFont typeface="Arial"/>
        <a:buChar char="•"/>
        <a:defRPr sz="3300" kern="1200">
          <a:solidFill>
            <a:schemeClr val="tx1"/>
          </a:solidFill>
          <a:latin typeface="+mn-lt"/>
          <a:ea typeface="+mn-ea"/>
          <a:cs typeface="+mn-cs"/>
        </a:defRPr>
      </a:lvl1pPr>
      <a:lvl2pPr marL="778276" indent="-299337" algn="l" defTabSz="478940" rtl="0" eaLnBrk="1" latinLnBrk="0" hangingPunct="1">
        <a:spcBef>
          <a:spcPct val="20000"/>
        </a:spcBef>
        <a:buFont typeface="Arial"/>
        <a:buChar char="–"/>
        <a:defRPr sz="2900" kern="1200">
          <a:solidFill>
            <a:schemeClr val="tx1"/>
          </a:solidFill>
          <a:latin typeface="+mn-lt"/>
          <a:ea typeface="+mn-ea"/>
          <a:cs typeface="+mn-cs"/>
        </a:defRPr>
      </a:lvl2pPr>
      <a:lvl3pPr marL="1197349" indent="-239469" algn="l" defTabSz="478940" rtl="0" eaLnBrk="1" latinLnBrk="0" hangingPunct="1">
        <a:spcBef>
          <a:spcPct val="20000"/>
        </a:spcBef>
        <a:buFont typeface="Arial"/>
        <a:buChar char="•"/>
        <a:defRPr sz="2500" kern="1200">
          <a:solidFill>
            <a:schemeClr val="tx1"/>
          </a:solidFill>
          <a:latin typeface="+mn-lt"/>
          <a:ea typeface="+mn-ea"/>
          <a:cs typeface="+mn-cs"/>
        </a:defRPr>
      </a:lvl3pPr>
      <a:lvl4pPr marL="1676288" indent="-239469" algn="l" defTabSz="478940" rtl="0" eaLnBrk="1" latinLnBrk="0" hangingPunct="1">
        <a:spcBef>
          <a:spcPct val="20000"/>
        </a:spcBef>
        <a:buFont typeface="Arial"/>
        <a:buChar char="–"/>
        <a:defRPr sz="2100" kern="1200">
          <a:solidFill>
            <a:schemeClr val="tx1"/>
          </a:solidFill>
          <a:latin typeface="+mn-lt"/>
          <a:ea typeface="+mn-ea"/>
          <a:cs typeface="+mn-cs"/>
        </a:defRPr>
      </a:lvl4pPr>
      <a:lvl5pPr marL="2155228" indent="-239469" algn="l" defTabSz="478940" rtl="0" eaLnBrk="1" latinLnBrk="0" hangingPunct="1">
        <a:spcBef>
          <a:spcPct val="20000"/>
        </a:spcBef>
        <a:buFont typeface="Arial"/>
        <a:buChar char="»"/>
        <a:defRPr sz="2100" kern="1200">
          <a:solidFill>
            <a:schemeClr val="tx1"/>
          </a:solidFill>
          <a:latin typeface="+mn-lt"/>
          <a:ea typeface="+mn-ea"/>
          <a:cs typeface="+mn-cs"/>
        </a:defRPr>
      </a:lvl5pPr>
      <a:lvl6pPr marL="2634167" indent="-239469" algn="l" defTabSz="478940" rtl="0" eaLnBrk="1" latinLnBrk="0" hangingPunct="1">
        <a:spcBef>
          <a:spcPct val="20000"/>
        </a:spcBef>
        <a:buFont typeface="Arial"/>
        <a:buChar char="•"/>
        <a:defRPr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fr-FR"/>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Rectangle à coins arrondis 27"/>
          <p:cNvSpPr/>
          <p:nvPr/>
        </p:nvSpPr>
        <p:spPr>
          <a:xfrm>
            <a:off x="76200" y="762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graphicFrame>
        <p:nvGraphicFramePr>
          <p:cNvPr id="29" name="Tableau 28"/>
          <p:cNvGraphicFramePr>
            <a:graphicFrameLocks noGrp="1"/>
          </p:cNvGraphicFramePr>
          <p:nvPr/>
        </p:nvGraphicFramePr>
        <p:xfrm>
          <a:off x="76200" y="90804"/>
          <a:ext cx="6660000" cy="2372069"/>
        </p:xfrm>
        <a:graphic>
          <a:graphicData uri="http://schemas.openxmlformats.org/drawingml/2006/table">
            <a:tbl>
              <a:tblPr firstRow="1" bandRow="1">
                <a:tableStyleId>{5940675A-B579-460E-94D1-54222C63F5DA}</a:tableStyleId>
              </a:tblPr>
              <a:tblGrid>
                <a:gridCol w="1665000"/>
                <a:gridCol w="1665000"/>
                <a:gridCol w="1665000"/>
                <a:gridCol w="1665000"/>
              </a:tblGrid>
              <a:tr h="609599">
                <a:tc gridSpan="4">
                  <a:txBody>
                    <a:bodyPr/>
                    <a:lstStyle/>
                    <a:p>
                      <a:pPr algn="ctr"/>
                      <a:r>
                        <a:rPr lang="fr-FR" sz="1000" b="1" u="sng" dirty="0" smtClean="0">
                          <a:latin typeface="Script Ecole 2"/>
                          <a:cs typeface="Script Ecole 2"/>
                        </a:rPr>
                        <a:t>Explorer le monde</a:t>
                      </a:r>
                      <a:endParaRPr lang="fr-FR" sz="1000" b="1" u="sng" kern="1200" dirty="0" smtClean="0">
                        <a:solidFill>
                          <a:schemeClr val="tx1"/>
                        </a:solidFill>
                        <a:latin typeface="Script Ecole 2"/>
                        <a:ea typeface="+mn-ea"/>
                        <a:cs typeface="Script Ecole 2"/>
                      </a:endParaRPr>
                    </a:p>
                    <a:p>
                      <a:pPr algn="ctr"/>
                      <a:endParaRPr lang="fr-FR" sz="10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dirty="0" smtClean="0">
                          <a:solidFill>
                            <a:srgbClr val="7F7F7F"/>
                          </a:solidFill>
                          <a:latin typeface="Script Ecole 2"/>
                          <a:ea typeface="+mn-ea"/>
                          <a:cs typeface="Script Ecole 2"/>
                        </a:rPr>
                        <a:t> </a:t>
                      </a:r>
                      <a:r>
                        <a:rPr lang="fr-FR" sz="700" dirty="0" smtClean="0">
                          <a:solidFill>
                            <a:srgbClr val="7F7F7F"/>
                          </a:solidFill>
                          <a:latin typeface="Script Ecole 2"/>
                          <a:cs typeface="Script Ecole 2"/>
                        </a:rPr>
                        <a:t>Situer des événements vécus les uns par rapport aux autres et en les repérant dans la journée, la semaine, le mois ou une saison. Ordonner une suite de photographies ou d’images, pour rendre compte d’une situation vécue ou d’un récit fictif entendu, en marquant de manière exacte succession et simultanéité.  Utiliser des marqueurs temporels adaptés (puis, pendant, avant, après…) dans des récits, descriptions ou explications.</a:t>
                      </a:r>
                    </a:p>
                    <a:p>
                      <a:pPr algn="l"/>
                      <a:r>
                        <a:rPr lang="fr-FR" sz="800" kern="1200" dirty="0" smtClean="0">
                          <a:solidFill>
                            <a:schemeClr val="bg1">
                              <a:lumMod val="50000"/>
                            </a:schemeClr>
                          </a:solidFill>
                          <a:latin typeface="Script Ecole 2"/>
                          <a:ea typeface="+mn-ea"/>
                          <a:cs typeface="Script Ecole 2"/>
                        </a:rPr>
                        <a:t> </a:t>
                      </a:r>
                      <a:endParaRPr lang="fr-FR" sz="1000" kern="1200" dirty="0" smtClean="0">
                        <a:solidFill>
                          <a:schemeClr val="bg1">
                            <a:lumMod val="50000"/>
                          </a:schemeClr>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451196">
                <a:tc>
                  <a:txBody>
                    <a:bodyPr/>
                    <a:lstStyle/>
                    <a:p>
                      <a:r>
                        <a:rPr lang="fr-FR" sz="800" dirty="0" smtClean="0">
                          <a:latin typeface="Script Ecole 2"/>
                          <a:cs typeface="Script Ecole 2"/>
                        </a:rPr>
                        <a:t>Participer et se repérer sur la poutre du temps, participer à la date</a:t>
                      </a:r>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Ordonner des (3) images séquentielles et raconter</a:t>
                      </a:r>
                      <a:r>
                        <a:rPr lang="fr-FR" sz="800" baseline="0" dirty="0" smtClean="0">
                          <a:latin typeface="Script Ecole 2"/>
                          <a:cs typeface="Script Ecole 2"/>
                        </a:rPr>
                        <a:t> l’histoire</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(6)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(9)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5389">
                <a:tc>
                  <a:txBody>
                    <a:bodyPr/>
                    <a:lstStyle/>
                    <a:p>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0" name="Image 29" descr="Capture d’écran 2016-01-03 à 22.07.06.png"/>
          <p:cNvPicPr>
            <a:picLocks noChangeAspect="1"/>
          </p:cNvPicPr>
          <p:nvPr/>
        </p:nvPicPr>
        <p:blipFill>
          <a:blip r:embed="rId2"/>
          <a:srcRect t="21167"/>
          <a:stretch>
            <a:fillRect/>
          </a:stretch>
        </p:blipFill>
        <p:spPr>
          <a:xfrm>
            <a:off x="3614212" y="1629600"/>
            <a:ext cx="1262587" cy="563400"/>
          </a:xfrm>
          <a:prstGeom prst="rect">
            <a:avLst/>
          </a:prstGeom>
        </p:spPr>
      </p:pic>
      <p:pic>
        <p:nvPicPr>
          <p:cNvPr id="31" name="Image 30" descr="Capture d’écran 2016-01-03 à 22.07.02.png"/>
          <p:cNvPicPr>
            <a:picLocks noChangeAspect="1"/>
          </p:cNvPicPr>
          <p:nvPr/>
        </p:nvPicPr>
        <p:blipFill>
          <a:blip r:embed="rId3"/>
          <a:srcRect t="8442"/>
          <a:stretch>
            <a:fillRect/>
          </a:stretch>
        </p:blipFill>
        <p:spPr>
          <a:xfrm>
            <a:off x="5257799" y="1528200"/>
            <a:ext cx="1085957" cy="720000"/>
          </a:xfrm>
          <a:prstGeom prst="rect">
            <a:avLst/>
          </a:prstGeom>
        </p:spPr>
      </p:pic>
      <p:pic>
        <p:nvPicPr>
          <p:cNvPr id="32" name="Image 31" descr="Capture d’écran 2016-01-03 à 22.06.54.png"/>
          <p:cNvPicPr>
            <a:picLocks noChangeAspect="1"/>
          </p:cNvPicPr>
          <p:nvPr/>
        </p:nvPicPr>
        <p:blipFill>
          <a:blip r:embed="rId4"/>
          <a:stretch>
            <a:fillRect/>
          </a:stretch>
        </p:blipFill>
        <p:spPr>
          <a:xfrm>
            <a:off x="2027449" y="1507200"/>
            <a:ext cx="1020550" cy="720000"/>
          </a:xfrm>
          <a:prstGeom prst="rect">
            <a:avLst/>
          </a:prstGeom>
        </p:spPr>
      </p:pic>
      <p:pic>
        <p:nvPicPr>
          <p:cNvPr id="33" name="Image 32" descr="Capture d’écran 2016-01-03 à 23.18.19.png"/>
          <p:cNvPicPr>
            <a:picLocks noChangeAspect="1"/>
          </p:cNvPicPr>
          <p:nvPr/>
        </p:nvPicPr>
        <p:blipFill>
          <a:blip r:embed="rId5"/>
          <a:srcRect r="32135"/>
          <a:stretch>
            <a:fillRect/>
          </a:stretch>
        </p:blipFill>
        <p:spPr>
          <a:xfrm>
            <a:off x="214630" y="1629600"/>
            <a:ext cx="1537969" cy="504000"/>
          </a:xfrm>
          <a:prstGeom prst="rect">
            <a:avLst/>
          </a:prstGeom>
        </p:spPr>
      </p:pic>
      <p:sp>
        <p:nvSpPr>
          <p:cNvPr id="40" name="Rectangle à coins arrondis 39"/>
          <p:cNvSpPr/>
          <p:nvPr/>
        </p:nvSpPr>
        <p:spPr>
          <a:xfrm>
            <a:off x="76200" y="25908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graphicFrame>
        <p:nvGraphicFramePr>
          <p:cNvPr id="41" name="Tableau 40"/>
          <p:cNvGraphicFramePr>
            <a:graphicFrameLocks noGrp="1"/>
          </p:cNvGraphicFramePr>
          <p:nvPr/>
        </p:nvGraphicFramePr>
        <p:xfrm>
          <a:off x="76200" y="2605404"/>
          <a:ext cx="6660000" cy="2372069"/>
        </p:xfrm>
        <a:graphic>
          <a:graphicData uri="http://schemas.openxmlformats.org/drawingml/2006/table">
            <a:tbl>
              <a:tblPr firstRow="1" bandRow="1">
                <a:tableStyleId>{5940675A-B579-460E-94D1-54222C63F5DA}</a:tableStyleId>
              </a:tblPr>
              <a:tblGrid>
                <a:gridCol w="1665000"/>
                <a:gridCol w="1665000"/>
                <a:gridCol w="1665000"/>
                <a:gridCol w="1665000"/>
              </a:tblGrid>
              <a:tr h="609599">
                <a:tc gridSpan="4">
                  <a:txBody>
                    <a:bodyPr/>
                    <a:lstStyle/>
                    <a:p>
                      <a:pPr algn="ctr"/>
                      <a:r>
                        <a:rPr lang="fr-FR" sz="1000" b="1" u="sng" dirty="0" smtClean="0">
                          <a:latin typeface="Script Ecole 2"/>
                          <a:cs typeface="Script Ecole 2"/>
                        </a:rPr>
                        <a:t>Explorer le monde</a:t>
                      </a:r>
                      <a:endParaRPr lang="fr-FR" sz="1000" b="1" u="sng" kern="1200" dirty="0" smtClean="0">
                        <a:solidFill>
                          <a:schemeClr val="tx1"/>
                        </a:solidFill>
                        <a:latin typeface="Script Ecole 2"/>
                        <a:ea typeface="+mn-ea"/>
                        <a:cs typeface="Script Ecole 2"/>
                      </a:endParaRPr>
                    </a:p>
                    <a:p>
                      <a:pPr algn="ctr"/>
                      <a:endParaRPr lang="fr-FR" sz="10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dirty="0" smtClean="0">
                          <a:solidFill>
                            <a:srgbClr val="7F7F7F"/>
                          </a:solidFill>
                          <a:latin typeface="Script Ecole 2"/>
                          <a:ea typeface="+mn-ea"/>
                          <a:cs typeface="Script Ecole 2"/>
                        </a:rPr>
                        <a:t> </a:t>
                      </a:r>
                      <a:r>
                        <a:rPr lang="fr-FR" sz="700" dirty="0" smtClean="0">
                          <a:solidFill>
                            <a:srgbClr val="7F7F7F"/>
                          </a:solidFill>
                          <a:latin typeface="Script Ecole 2"/>
                          <a:cs typeface="Script Ecole 2"/>
                        </a:rPr>
                        <a:t>Situer des événements vécus les uns par rapport aux autres et en les repérant dans la journée, la semaine, le mois ou une saison. Ordonner une suite de photographies ou d’images, pour rendre compte d’une situation vécue ou d’un récit fictif entendu, en marquant de manière exacte succession et simultanéité.  Utiliser des marqueurs temporels adaptés (puis, pendant, avant, après…) dans des récits, descriptions ou explications.</a:t>
                      </a:r>
                    </a:p>
                    <a:p>
                      <a:pPr algn="l"/>
                      <a:r>
                        <a:rPr lang="fr-FR" sz="800" kern="1200" dirty="0" smtClean="0">
                          <a:solidFill>
                            <a:schemeClr val="bg1">
                              <a:lumMod val="50000"/>
                            </a:schemeClr>
                          </a:solidFill>
                          <a:latin typeface="Script Ecole 2"/>
                          <a:ea typeface="+mn-ea"/>
                          <a:cs typeface="Script Ecole 2"/>
                        </a:rPr>
                        <a:t> </a:t>
                      </a:r>
                      <a:endParaRPr lang="fr-FR" sz="1000" kern="1200" dirty="0" smtClean="0">
                        <a:solidFill>
                          <a:schemeClr val="bg1">
                            <a:lumMod val="50000"/>
                          </a:schemeClr>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451196">
                <a:tc>
                  <a:txBody>
                    <a:bodyPr/>
                    <a:lstStyle/>
                    <a:p>
                      <a:r>
                        <a:rPr lang="fr-FR" sz="800" dirty="0" smtClean="0">
                          <a:latin typeface="Script Ecole 2"/>
                          <a:cs typeface="Script Ecole 2"/>
                        </a:rPr>
                        <a:t>Participer et se repérer sur la poutre du temps, participer à la date</a:t>
                      </a:r>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Ordonner des (3) images séquentielles et raconter</a:t>
                      </a:r>
                      <a:r>
                        <a:rPr lang="fr-FR" sz="800" baseline="0" dirty="0" smtClean="0">
                          <a:latin typeface="Script Ecole 2"/>
                          <a:cs typeface="Script Ecole 2"/>
                        </a:rPr>
                        <a:t> l’histoire</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(6)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(9)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5389">
                <a:tc>
                  <a:txBody>
                    <a:bodyPr/>
                    <a:lstStyle/>
                    <a:p>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2" name="Image 41" descr="Capture d’écran 2016-01-03 à 22.07.06.png"/>
          <p:cNvPicPr>
            <a:picLocks noChangeAspect="1"/>
          </p:cNvPicPr>
          <p:nvPr/>
        </p:nvPicPr>
        <p:blipFill>
          <a:blip r:embed="rId2"/>
          <a:srcRect t="21167"/>
          <a:stretch>
            <a:fillRect/>
          </a:stretch>
        </p:blipFill>
        <p:spPr>
          <a:xfrm>
            <a:off x="3614212" y="4144200"/>
            <a:ext cx="1262587" cy="563400"/>
          </a:xfrm>
          <a:prstGeom prst="rect">
            <a:avLst/>
          </a:prstGeom>
        </p:spPr>
      </p:pic>
      <p:pic>
        <p:nvPicPr>
          <p:cNvPr id="43" name="Image 42" descr="Capture d’écran 2016-01-03 à 22.07.02.png"/>
          <p:cNvPicPr>
            <a:picLocks noChangeAspect="1"/>
          </p:cNvPicPr>
          <p:nvPr/>
        </p:nvPicPr>
        <p:blipFill>
          <a:blip r:embed="rId3"/>
          <a:srcRect t="8442"/>
          <a:stretch>
            <a:fillRect/>
          </a:stretch>
        </p:blipFill>
        <p:spPr>
          <a:xfrm>
            <a:off x="5257799" y="4042800"/>
            <a:ext cx="1085957" cy="720000"/>
          </a:xfrm>
          <a:prstGeom prst="rect">
            <a:avLst/>
          </a:prstGeom>
        </p:spPr>
      </p:pic>
      <p:pic>
        <p:nvPicPr>
          <p:cNvPr id="44" name="Image 43" descr="Capture d’écran 2016-01-03 à 22.06.54.png"/>
          <p:cNvPicPr>
            <a:picLocks noChangeAspect="1"/>
          </p:cNvPicPr>
          <p:nvPr/>
        </p:nvPicPr>
        <p:blipFill>
          <a:blip r:embed="rId4"/>
          <a:stretch>
            <a:fillRect/>
          </a:stretch>
        </p:blipFill>
        <p:spPr>
          <a:xfrm>
            <a:off x="2027449" y="4021800"/>
            <a:ext cx="1020550" cy="720000"/>
          </a:xfrm>
          <a:prstGeom prst="rect">
            <a:avLst/>
          </a:prstGeom>
        </p:spPr>
      </p:pic>
      <p:pic>
        <p:nvPicPr>
          <p:cNvPr id="45" name="Image 44" descr="Capture d’écran 2016-01-03 à 23.18.19.png"/>
          <p:cNvPicPr>
            <a:picLocks noChangeAspect="1"/>
          </p:cNvPicPr>
          <p:nvPr/>
        </p:nvPicPr>
        <p:blipFill>
          <a:blip r:embed="rId5"/>
          <a:srcRect r="32135"/>
          <a:stretch>
            <a:fillRect/>
          </a:stretch>
        </p:blipFill>
        <p:spPr>
          <a:xfrm>
            <a:off x="214630" y="4144200"/>
            <a:ext cx="1537969" cy="504000"/>
          </a:xfrm>
          <a:prstGeom prst="rect">
            <a:avLst/>
          </a:prstGeom>
        </p:spPr>
      </p:pic>
      <p:sp>
        <p:nvSpPr>
          <p:cNvPr id="46" name="Rectangle à coins arrondis 45"/>
          <p:cNvSpPr/>
          <p:nvPr/>
        </p:nvSpPr>
        <p:spPr>
          <a:xfrm>
            <a:off x="76200" y="5080927"/>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graphicFrame>
        <p:nvGraphicFramePr>
          <p:cNvPr id="47" name="Tableau 46"/>
          <p:cNvGraphicFramePr>
            <a:graphicFrameLocks noGrp="1"/>
          </p:cNvGraphicFramePr>
          <p:nvPr/>
        </p:nvGraphicFramePr>
        <p:xfrm>
          <a:off x="76200" y="5095531"/>
          <a:ext cx="6660000" cy="2372069"/>
        </p:xfrm>
        <a:graphic>
          <a:graphicData uri="http://schemas.openxmlformats.org/drawingml/2006/table">
            <a:tbl>
              <a:tblPr firstRow="1" bandRow="1">
                <a:tableStyleId>{5940675A-B579-460E-94D1-54222C63F5DA}</a:tableStyleId>
              </a:tblPr>
              <a:tblGrid>
                <a:gridCol w="1665000"/>
                <a:gridCol w="1665000"/>
                <a:gridCol w="1665000"/>
                <a:gridCol w="1665000"/>
              </a:tblGrid>
              <a:tr h="609599">
                <a:tc gridSpan="4">
                  <a:txBody>
                    <a:bodyPr/>
                    <a:lstStyle/>
                    <a:p>
                      <a:pPr algn="ctr"/>
                      <a:r>
                        <a:rPr lang="fr-FR" sz="1000" b="1" u="sng" dirty="0" smtClean="0">
                          <a:latin typeface="Script Ecole 2"/>
                          <a:cs typeface="Script Ecole 2"/>
                        </a:rPr>
                        <a:t>Explorer le monde</a:t>
                      </a:r>
                      <a:endParaRPr lang="fr-FR" sz="1000" b="1" u="sng" kern="1200" dirty="0" smtClean="0">
                        <a:solidFill>
                          <a:schemeClr val="tx1"/>
                        </a:solidFill>
                        <a:latin typeface="Script Ecole 2"/>
                        <a:ea typeface="+mn-ea"/>
                        <a:cs typeface="Script Ecole 2"/>
                      </a:endParaRPr>
                    </a:p>
                    <a:p>
                      <a:pPr algn="ctr"/>
                      <a:endParaRPr lang="fr-FR" sz="10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dirty="0" smtClean="0">
                          <a:solidFill>
                            <a:srgbClr val="7F7F7F"/>
                          </a:solidFill>
                          <a:latin typeface="Script Ecole 2"/>
                          <a:ea typeface="+mn-ea"/>
                          <a:cs typeface="Script Ecole 2"/>
                        </a:rPr>
                        <a:t> </a:t>
                      </a:r>
                      <a:r>
                        <a:rPr lang="fr-FR" sz="700" dirty="0" smtClean="0">
                          <a:solidFill>
                            <a:srgbClr val="7F7F7F"/>
                          </a:solidFill>
                          <a:latin typeface="Script Ecole 2"/>
                          <a:cs typeface="Script Ecole 2"/>
                        </a:rPr>
                        <a:t>Situer des événements vécus les uns par rapport aux autres et en les repérant dans la journée, la semaine, le mois ou une saison. Ordonner une suite de photographies ou d’images, pour rendre compte d’une situation vécue ou d’un récit fictif entendu, en marquant de manière exacte succession et simultanéité.  Utiliser des marqueurs temporels adaptés (puis, pendant, avant, après…) dans des récits, descriptions ou explications.</a:t>
                      </a:r>
                    </a:p>
                    <a:p>
                      <a:pPr algn="l"/>
                      <a:r>
                        <a:rPr lang="fr-FR" sz="800" kern="1200" dirty="0" smtClean="0">
                          <a:solidFill>
                            <a:schemeClr val="bg1">
                              <a:lumMod val="50000"/>
                            </a:schemeClr>
                          </a:solidFill>
                          <a:latin typeface="Script Ecole 2"/>
                          <a:ea typeface="+mn-ea"/>
                          <a:cs typeface="Script Ecole 2"/>
                        </a:rPr>
                        <a:t> </a:t>
                      </a:r>
                      <a:endParaRPr lang="fr-FR" sz="1000" kern="1200" dirty="0" smtClean="0">
                        <a:solidFill>
                          <a:schemeClr val="bg1">
                            <a:lumMod val="50000"/>
                          </a:schemeClr>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451196">
                <a:tc>
                  <a:txBody>
                    <a:bodyPr/>
                    <a:lstStyle/>
                    <a:p>
                      <a:r>
                        <a:rPr lang="fr-FR" sz="800" dirty="0" smtClean="0">
                          <a:latin typeface="Script Ecole 2"/>
                          <a:cs typeface="Script Ecole 2"/>
                        </a:rPr>
                        <a:t>Participer et se repérer sur la poutre du temps, participer à la date</a:t>
                      </a:r>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Ordonner des (3) images séquentielles et raconter</a:t>
                      </a:r>
                      <a:r>
                        <a:rPr lang="fr-FR" sz="800" baseline="0" dirty="0" smtClean="0">
                          <a:latin typeface="Script Ecole 2"/>
                          <a:cs typeface="Script Ecole 2"/>
                        </a:rPr>
                        <a:t> l’histoire</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(6)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(9)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5389">
                <a:tc>
                  <a:txBody>
                    <a:bodyPr/>
                    <a:lstStyle/>
                    <a:p>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8" name="Image 47" descr="Capture d’écran 2016-01-03 à 22.07.06.png"/>
          <p:cNvPicPr>
            <a:picLocks noChangeAspect="1"/>
          </p:cNvPicPr>
          <p:nvPr/>
        </p:nvPicPr>
        <p:blipFill>
          <a:blip r:embed="rId2"/>
          <a:srcRect t="21167"/>
          <a:stretch>
            <a:fillRect/>
          </a:stretch>
        </p:blipFill>
        <p:spPr>
          <a:xfrm>
            <a:off x="3614212" y="6634327"/>
            <a:ext cx="1262587" cy="563400"/>
          </a:xfrm>
          <a:prstGeom prst="rect">
            <a:avLst/>
          </a:prstGeom>
        </p:spPr>
      </p:pic>
      <p:pic>
        <p:nvPicPr>
          <p:cNvPr id="49" name="Image 48" descr="Capture d’écran 2016-01-03 à 22.07.02.png"/>
          <p:cNvPicPr>
            <a:picLocks noChangeAspect="1"/>
          </p:cNvPicPr>
          <p:nvPr/>
        </p:nvPicPr>
        <p:blipFill>
          <a:blip r:embed="rId3"/>
          <a:srcRect t="8442"/>
          <a:stretch>
            <a:fillRect/>
          </a:stretch>
        </p:blipFill>
        <p:spPr>
          <a:xfrm>
            <a:off x="5257799" y="6532927"/>
            <a:ext cx="1085957" cy="720000"/>
          </a:xfrm>
          <a:prstGeom prst="rect">
            <a:avLst/>
          </a:prstGeom>
        </p:spPr>
      </p:pic>
      <p:pic>
        <p:nvPicPr>
          <p:cNvPr id="50" name="Image 49" descr="Capture d’écran 2016-01-03 à 22.06.54.png"/>
          <p:cNvPicPr>
            <a:picLocks noChangeAspect="1"/>
          </p:cNvPicPr>
          <p:nvPr/>
        </p:nvPicPr>
        <p:blipFill>
          <a:blip r:embed="rId4"/>
          <a:stretch>
            <a:fillRect/>
          </a:stretch>
        </p:blipFill>
        <p:spPr>
          <a:xfrm>
            <a:off x="2027449" y="6511927"/>
            <a:ext cx="1020550" cy="720000"/>
          </a:xfrm>
          <a:prstGeom prst="rect">
            <a:avLst/>
          </a:prstGeom>
        </p:spPr>
      </p:pic>
      <p:pic>
        <p:nvPicPr>
          <p:cNvPr id="51" name="Image 50" descr="Capture d’écran 2016-01-03 à 23.18.19.png"/>
          <p:cNvPicPr>
            <a:picLocks noChangeAspect="1"/>
          </p:cNvPicPr>
          <p:nvPr/>
        </p:nvPicPr>
        <p:blipFill>
          <a:blip r:embed="rId5"/>
          <a:srcRect r="32135"/>
          <a:stretch>
            <a:fillRect/>
          </a:stretch>
        </p:blipFill>
        <p:spPr>
          <a:xfrm>
            <a:off x="214630" y="6634327"/>
            <a:ext cx="1537969" cy="504000"/>
          </a:xfrm>
          <a:prstGeom prst="rect">
            <a:avLst/>
          </a:prstGeom>
        </p:spPr>
      </p:pic>
      <p:sp>
        <p:nvSpPr>
          <p:cNvPr id="52" name="Rectangle à coins arrondis 51"/>
          <p:cNvSpPr/>
          <p:nvPr/>
        </p:nvSpPr>
        <p:spPr>
          <a:xfrm>
            <a:off x="76200" y="7519327"/>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graphicFrame>
        <p:nvGraphicFramePr>
          <p:cNvPr id="53" name="Tableau 52"/>
          <p:cNvGraphicFramePr>
            <a:graphicFrameLocks noGrp="1"/>
          </p:cNvGraphicFramePr>
          <p:nvPr/>
        </p:nvGraphicFramePr>
        <p:xfrm>
          <a:off x="76200" y="7533931"/>
          <a:ext cx="6660000" cy="2372069"/>
        </p:xfrm>
        <a:graphic>
          <a:graphicData uri="http://schemas.openxmlformats.org/drawingml/2006/table">
            <a:tbl>
              <a:tblPr firstRow="1" bandRow="1">
                <a:tableStyleId>{5940675A-B579-460E-94D1-54222C63F5DA}</a:tableStyleId>
              </a:tblPr>
              <a:tblGrid>
                <a:gridCol w="1665000"/>
                <a:gridCol w="1665000"/>
                <a:gridCol w="1665000"/>
                <a:gridCol w="1665000"/>
              </a:tblGrid>
              <a:tr h="609599">
                <a:tc gridSpan="4">
                  <a:txBody>
                    <a:bodyPr/>
                    <a:lstStyle/>
                    <a:p>
                      <a:pPr algn="ctr"/>
                      <a:r>
                        <a:rPr lang="fr-FR" sz="1000" b="1" u="sng" dirty="0" smtClean="0">
                          <a:latin typeface="Script Ecole 2"/>
                          <a:cs typeface="Script Ecole 2"/>
                        </a:rPr>
                        <a:t>Explorer le monde</a:t>
                      </a:r>
                      <a:endParaRPr lang="fr-FR" sz="1000" b="1" u="sng" kern="1200" dirty="0" smtClean="0">
                        <a:solidFill>
                          <a:schemeClr val="tx1"/>
                        </a:solidFill>
                        <a:latin typeface="Script Ecole 2"/>
                        <a:ea typeface="+mn-ea"/>
                        <a:cs typeface="Script Ecole 2"/>
                      </a:endParaRPr>
                    </a:p>
                    <a:p>
                      <a:pPr algn="ctr"/>
                      <a:endParaRPr lang="fr-FR" sz="10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dirty="0" smtClean="0">
                          <a:solidFill>
                            <a:srgbClr val="7F7F7F"/>
                          </a:solidFill>
                          <a:latin typeface="Script Ecole 2"/>
                          <a:ea typeface="+mn-ea"/>
                          <a:cs typeface="Script Ecole 2"/>
                        </a:rPr>
                        <a:t> </a:t>
                      </a:r>
                      <a:r>
                        <a:rPr lang="fr-FR" sz="700" dirty="0" smtClean="0">
                          <a:solidFill>
                            <a:srgbClr val="7F7F7F"/>
                          </a:solidFill>
                          <a:latin typeface="Script Ecole 2"/>
                          <a:cs typeface="Script Ecole 2"/>
                        </a:rPr>
                        <a:t>Situer des événements vécus les uns par rapport aux autres et en les repérant dans la journée, la semaine, le mois ou une saison. Ordonner une suite de photographies ou d’images, pour rendre compte d’une situation vécue ou d’un récit fictif entendu, en marquant de manière exacte succession et simultanéité.  Utiliser des marqueurs temporels adaptés (puis, pendant, avant, après…) dans des récits, descriptions ou explications.</a:t>
                      </a:r>
                    </a:p>
                    <a:p>
                      <a:pPr algn="l"/>
                      <a:r>
                        <a:rPr lang="fr-FR" sz="800" kern="1200" dirty="0" smtClean="0">
                          <a:solidFill>
                            <a:schemeClr val="bg1">
                              <a:lumMod val="50000"/>
                            </a:schemeClr>
                          </a:solidFill>
                          <a:latin typeface="Script Ecole 2"/>
                          <a:ea typeface="+mn-ea"/>
                          <a:cs typeface="Script Ecole 2"/>
                        </a:rPr>
                        <a:t> </a:t>
                      </a:r>
                      <a:endParaRPr lang="fr-FR" sz="1000" kern="1200" dirty="0" smtClean="0">
                        <a:solidFill>
                          <a:schemeClr val="bg1">
                            <a:lumMod val="50000"/>
                          </a:schemeClr>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451196">
                <a:tc>
                  <a:txBody>
                    <a:bodyPr/>
                    <a:lstStyle/>
                    <a:p>
                      <a:r>
                        <a:rPr lang="fr-FR" sz="800" dirty="0" smtClean="0">
                          <a:latin typeface="Script Ecole 2"/>
                          <a:cs typeface="Script Ecole 2"/>
                        </a:rPr>
                        <a:t>Participer et se repérer sur la poutre du temps, participer à la date</a:t>
                      </a:r>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Ordonner des (3) images séquentielles et raconter</a:t>
                      </a:r>
                      <a:r>
                        <a:rPr lang="fr-FR" sz="800" baseline="0" dirty="0" smtClean="0">
                          <a:latin typeface="Script Ecole 2"/>
                          <a:cs typeface="Script Ecole 2"/>
                        </a:rPr>
                        <a:t> l’histoire</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(6)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800" dirty="0" smtClean="0">
                          <a:latin typeface="Script Ecole 2"/>
                          <a:cs typeface="Script Ecole 2"/>
                        </a:rPr>
                        <a:t>Ordonner des (9) images séquentielles et raconter</a:t>
                      </a:r>
                      <a:r>
                        <a:rPr lang="fr-FR" sz="800" baseline="0" dirty="0" smtClean="0">
                          <a:latin typeface="Script Ecole 2"/>
                          <a:cs typeface="Script Ecole 2"/>
                        </a:rPr>
                        <a:t> l’histoire</a:t>
                      </a:r>
                      <a:endParaRPr lang="fr-FR" sz="800" dirty="0" smtClean="0">
                        <a:latin typeface="Script Ecole 2"/>
                        <a:cs typeface="Script Ecole 2"/>
                      </a:endParaRPr>
                    </a:p>
                    <a:p>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5389">
                <a:tc>
                  <a:txBody>
                    <a:bodyPr/>
                    <a:lstStyle/>
                    <a:p>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dirty="0">
                        <a:latin typeface="Script Ecole 2"/>
                        <a:cs typeface="Script Ecole 2"/>
                      </a:endParaRPr>
                    </a:p>
                  </a:txBody>
                  <a:tcPr>
                    <a:lnL w="12700" cap="flat" cmpd="sng" algn="ctr">
                      <a:solidFill>
                        <a:srgbClr val="BFBFBF"/>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4" name="Image 53" descr="Capture d’écran 2016-01-03 à 22.07.06.png"/>
          <p:cNvPicPr>
            <a:picLocks noChangeAspect="1"/>
          </p:cNvPicPr>
          <p:nvPr/>
        </p:nvPicPr>
        <p:blipFill>
          <a:blip r:embed="rId2"/>
          <a:srcRect t="21167"/>
          <a:stretch>
            <a:fillRect/>
          </a:stretch>
        </p:blipFill>
        <p:spPr>
          <a:xfrm>
            <a:off x="3614212" y="9072727"/>
            <a:ext cx="1262587" cy="563400"/>
          </a:xfrm>
          <a:prstGeom prst="rect">
            <a:avLst/>
          </a:prstGeom>
        </p:spPr>
      </p:pic>
      <p:pic>
        <p:nvPicPr>
          <p:cNvPr id="55" name="Image 54" descr="Capture d’écran 2016-01-03 à 22.07.02.png"/>
          <p:cNvPicPr>
            <a:picLocks noChangeAspect="1"/>
          </p:cNvPicPr>
          <p:nvPr/>
        </p:nvPicPr>
        <p:blipFill>
          <a:blip r:embed="rId3"/>
          <a:srcRect t="8442"/>
          <a:stretch>
            <a:fillRect/>
          </a:stretch>
        </p:blipFill>
        <p:spPr>
          <a:xfrm>
            <a:off x="5257799" y="8971327"/>
            <a:ext cx="1085957" cy="720000"/>
          </a:xfrm>
          <a:prstGeom prst="rect">
            <a:avLst/>
          </a:prstGeom>
        </p:spPr>
      </p:pic>
      <p:pic>
        <p:nvPicPr>
          <p:cNvPr id="56" name="Image 55" descr="Capture d’écran 2016-01-03 à 22.06.54.png"/>
          <p:cNvPicPr>
            <a:picLocks noChangeAspect="1"/>
          </p:cNvPicPr>
          <p:nvPr/>
        </p:nvPicPr>
        <p:blipFill>
          <a:blip r:embed="rId4"/>
          <a:stretch>
            <a:fillRect/>
          </a:stretch>
        </p:blipFill>
        <p:spPr>
          <a:xfrm>
            <a:off x="2027449" y="8950327"/>
            <a:ext cx="1020550" cy="720000"/>
          </a:xfrm>
          <a:prstGeom prst="rect">
            <a:avLst/>
          </a:prstGeom>
        </p:spPr>
      </p:pic>
      <p:pic>
        <p:nvPicPr>
          <p:cNvPr id="57" name="Image 56" descr="Capture d’écran 2016-01-03 à 23.18.19.png"/>
          <p:cNvPicPr>
            <a:picLocks noChangeAspect="1"/>
          </p:cNvPicPr>
          <p:nvPr/>
        </p:nvPicPr>
        <p:blipFill>
          <a:blip r:embed="rId5"/>
          <a:srcRect r="32135"/>
          <a:stretch>
            <a:fillRect/>
          </a:stretch>
        </p:blipFill>
        <p:spPr>
          <a:xfrm>
            <a:off x="214630" y="9072727"/>
            <a:ext cx="1537969" cy="50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6" name="Tableau 25"/>
          <p:cNvGraphicFramePr>
            <a:graphicFrameLocks noGrp="1"/>
          </p:cNvGraphicFramePr>
          <p:nvPr/>
        </p:nvGraphicFramePr>
        <p:xfrm>
          <a:off x="76200" y="129806"/>
          <a:ext cx="6538203" cy="2375163"/>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Utiliser les</a:t>
                      </a:r>
                      <a:r>
                        <a:rPr lang="fr-FR" sz="700" baseline="0" dirty="0" smtClean="0">
                          <a:latin typeface="Script Ecole 2"/>
                          <a:cs typeface="Script Ecole 2"/>
                        </a:rPr>
                        <a:t> cadres d’habillage</a:t>
                      </a:r>
                      <a:endParaRPr lang="fr-FR" sz="7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réaliser des activités de la vie quotidienne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réaliser des activités motrices fines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uFontTx/>
                        <a:buChar char="-"/>
                      </a:pPr>
                      <a:r>
                        <a:rPr lang="fr-FR" sz="700" dirty="0" smtClean="0">
                          <a:latin typeface="Script Ecole 2"/>
                          <a:cs typeface="Script Ecole 2"/>
                        </a:rPr>
                        <a:t>Coller</a:t>
                      </a:r>
                    </a:p>
                    <a:p>
                      <a:pPr algn="r">
                        <a:buFontTx/>
                        <a:buChar char="-"/>
                      </a:pPr>
                      <a:endParaRPr lang="fr-FR" sz="700" dirty="0" smtClean="0">
                        <a:latin typeface="Script Ecole 2"/>
                        <a:cs typeface="Script Ecole 2"/>
                      </a:endParaRPr>
                    </a:p>
                    <a:p>
                      <a:pPr algn="r">
                        <a:buFontTx/>
                        <a:buChar char="-"/>
                      </a:pPr>
                      <a:r>
                        <a:rPr lang="fr-FR" sz="700" dirty="0" smtClean="0">
                          <a:latin typeface="Script Ecole 2"/>
                          <a:cs typeface="Script Ecole 2"/>
                        </a:rPr>
                        <a:t>Utiliser le poinçon</a:t>
                      </a:r>
                    </a:p>
                    <a:p>
                      <a:pPr algn="r">
                        <a:buFontTx/>
                        <a:buChar char="-"/>
                      </a:pPr>
                      <a:endParaRPr lang="fr-FR" sz="700" dirty="0" smtClean="0">
                        <a:latin typeface="Script Ecole 2"/>
                        <a:cs typeface="Script Ecole 2"/>
                      </a:endParaRPr>
                    </a:p>
                    <a:p>
                      <a:pPr algn="r"/>
                      <a:endParaRPr lang="fr-FR" sz="700" dirty="0" smtClean="0">
                        <a:latin typeface="Script Ecole 2"/>
                        <a:cs typeface="Script Ecole 2"/>
                      </a:endParaRPr>
                    </a:p>
                    <a:p>
                      <a:pPr algn="r"/>
                      <a:r>
                        <a:rPr lang="fr-FR" sz="700" dirty="0" smtClean="0">
                          <a:latin typeface="Script Ecole 2"/>
                          <a:cs typeface="Script Ecole 2"/>
                        </a:rPr>
                        <a:t>- Atelier : je colorie, découpe, </a:t>
                      </a:r>
                    </a:p>
                    <a:p>
                      <a:pPr algn="r"/>
                      <a:r>
                        <a:rPr lang="fr-FR" sz="700" dirty="0" smtClean="0">
                          <a:latin typeface="Script Ecole 2"/>
                          <a:cs typeface="Script Ecole 2"/>
                        </a:rPr>
                        <a:t>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Rectangle à coins arrondis 26"/>
          <p:cNvSpPr/>
          <p:nvPr/>
        </p:nvSpPr>
        <p:spPr>
          <a:xfrm>
            <a:off x="76200" y="762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34" name="Image 33" descr="liste-pratique-modific3a9e.png"/>
          <p:cNvPicPr>
            <a:picLocks noChangeAspect="1"/>
          </p:cNvPicPr>
          <p:nvPr/>
        </p:nvPicPr>
        <p:blipFill>
          <a:blip r:embed="rId2">
            <a:clrChange>
              <a:clrFrom>
                <a:srgbClr val="FFFFFF"/>
              </a:clrFrom>
              <a:clrTo>
                <a:srgbClr val="FFFFFF">
                  <a:alpha val="0"/>
                </a:srgbClr>
              </a:clrTo>
            </a:clrChange>
          </a:blip>
          <a:srcRect l="52509" t="7471" b="57112"/>
          <a:stretch>
            <a:fillRect/>
          </a:stretch>
        </p:blipFill>
        <p:spPr>
          <a:xfrm>
            <a:off x="304800" y="914399"/>
            <a:ext cx="1798911" cy="1590204"/>
          </a:xfrm>
          <a:prstGeom prst="rect">
            <a:avLst/>
          </a:prstGeom>
        </p:spPr>
      </p:pic>
      <p:pic>
        <p:nvPicPr>
          <p:cNvPr id="35" name="Image 34" descr="liste-pratique-modific3a9e.png"/>
          <p:cNvPicPr>
            <a:picLocks noChangeAspect="1"/>
          </p:cNvPicPr>
          <p:nvPr/>
        </p:nvPicPr>
        <p:blipFill>
          <a:blip r:embed="rId2">
            <a:clrChange>
              <a:clrFrom>
                <a:srgbClr val="FFFFFF"/>
              </a:clrFrom>
              <a:clrTo>
                <a:srgbClr val="FFFFFF">
                  <a:alpha val="0"/>
                </a:srgbClr>
              </a:clrTo>
            </a:clrChange>
          </a:blip>
          <a:srcRect t="36820" r="71663" b="48238"/>
          <a:stretch>
            <a:fillRect/>
          </a:stretch>
        </p:blipFill>
        <p:spPr>
          <a:xfrm>
            <a:off x="2133600" y="1143000"/>
            <a:ext cx="1219200" cy="762000"/>
          </a:xfrm>
          <a:prstGeom prst="rect">
            <a:avLst/>
          </a:prstGeom>
        </p:spPr>
      </p:pic>
      <p:pic>
        <p:nvPicPr>
          <p:cNvPr id="36" name="Image 35" descr="liste-pratique-modific3a9e.png"/>
          <p:cNvPicPr>
            <a:picLocks noChangeAspect="1"/>
          </p:cNvPicPr>
          <p:nvPr/>
        </p:nvPicPr>
        <p:blipFill>
          <a:blip r:embed="rId2">
            <a:clrChange>
              <a:clrFrom>
                <a:srgbClr val="FFFFFF"/>
              </a:clrFrom>
              <a:clrTo>
                <a:srgbClr val="FFFFFF">
                  <a:alpha val="0"/>
                </a:srgbClr>
              </a:clrTo>
            </a:clrChange>
          </a:blip>
          <a:srcRect l="53542" t="53256" r="19892" b="34791"/>
          <a:stretch>
            <a:fillRect/>
          </a:stretch>
        </p:blipFill>
        <p:spPr>
          <a:xfrm>
            <a:off x="3352800" y="1066800"/>
            <a:ext cx="1143000" cy="609600"/>
          </a:xfrm>
          <a:prstGeom prst="rect">
            <a:avLst/>
          </a:prstGeom>
        </p:spPr>
      </p:pic>
      <p:pic>
        <p:nvPicPr>
          <p:cNvPr id="37" name="Image 36" descr="liste-pratique-modific3a9e.png"/>
          <p:cNvPicPr>
            <a:picLocks noChangeAspect="1"/>
          </p:cNvPicPr>
          <p:nvPr/>
        </p:nvPicPr>
        <p:blipFill>
          <a:blip r:embed="rId2">
            <a:clrChange>
              <a:clrFrom>
                <a:srgbClr val="FFFFFF"/>
              </a:clrFrom>
              <a:clrTo>
                <a:srgbClr val="FFFFFF">
                  <a:alpha val="0"/>
                </a:srgbClr>
              </a:clrTo>
            </a:clrChange>
          </a:blip>
          <a:srcRect t="78638" r="69892" b="9408"/>
          <a:stretch>
            <a:fillRect/>
          </a:stretch>
        </p:blipFill>
        <p:spPr>
          <a:xfrm>
            <a:off x="3200400" y="1524000"/>
            <a:ext cx="1295400" cy="609600"/>
          </a:xfrm>
          <a:prstGeom prst="rect">
            <a:avLst/>
          </a:prstGeom>
        </p:spPr>
      </p:pic>
      <p:pic>
        <p:nvPicPr>
          <p:cNvPr id="38" name="Image 37" descr="liste-pratique-modific3a9e.png"/>
          <p:cNvPicPr>
            <a:picLocks noChangeAspect="1"/>
          </p:cNvPicPr>
          <p:nvPr/>
        </p:nvPicPr>
        <p:blipFill>
          <a:blip r:embed="rId2">
            <a:clrChange>
              <a:clrFrom>
                <a:srgbClr val="FFFFFF"/>
              </a:clrFrom>
              <a:clrTo>
                <a:srgbClr val="FFFFFF">
                  <a:alpha val="0"/>
                </a:srgbClr>
              </a:clrTo>
            </a:clrChange>
          </a:blip>
          <a:srcRect t="90576" r="64578" b="4407"/>
          <a:stretch>
            <a:fillRect/>
          </a:stretch>
        </p:blipFill>
        <p:spPr>
          <a:xfrm>
            <a:off x="2335404" y="2057400"/>
            <a:ext cx="1524000" cy="255844"/>
          </a:xfrm>
          <a:prstGeom prst="rect">
            <a:avLst/>
          </a:prstGeom>
        </p:spPr>
      </p:pic>
      <p:pic>
        <p:nvPicPr>
          <p:cNvPr id="39" name="Image 38" descr="liste-pratique-modific3a9e.png"/>
          <p:cNvPicPr>
            <a:picLocks noChangeAspect="1"/>
          </p:cNvPicPr>
          <p:nvPr/>
        </p:nvPicPr>
        <p:blipFill>
          <a:blip r:embed="rId2">
            <a:clrChange>
              <a:clrFrom>
                <a:srgbClr val="FFFFFF"/>
              </a:clrFrom>
              <a:clrTo>
                <a:srgbClr val="FFFFFF">
                  <a:alpha val="0"/>
                </a:srgbClr>
              </a:clrTo>
            </a:clrChange>
          </a:blip>
          <a:srcRect t="31230" r="76115" b="64242"/>
          <a:stretch>
            <a:fillRect/>
          </a:stretch>
        </p:blipFill>
        <p:spPr>
          <a:xfrm>
            <a:off x="4343400" y="1066800"/>
            <a:ext cx="1017396" cy="228600"/>
          </a:xfrm>
          <a:prstGeom prst="rect">
            <a:avLst/>
          </a:prstGeom>
        </p:spPr>
      </p:pic>
      <p:pic>
        <p:nvPicPr>
          <p:cNvPr id="58" name="Image 57" descr="liste-pratique-modific3a9e.png"/>
          <p:cNvPicPr>
            <a:picLocks noChangeAspect="1"/>
          </p:cNvPicPr>
          <p:nvPr/>
        </p:nvPicPr>
        <p:blipFill>
          <a:blip r:embed="rId2">
            <a:clrChange>
              <a:clrFrom>
                <a:srgbClr val="FFFFFF"/>
              </a:clrFrom>
              <a:clrTo>
                <a:srgbClr val="FFFFFF">
                  <a:alpha val="0"/>
                </a:srgbClr>
              </a:clrTo>
            </a:clrChange>
          </a:blip>
          <a:srcRect l="53265" t="47847" r="22185" b="46730"/>
          <a:stretch>
            <a:fillRect/>
          </a:stretch>
        </p:blipFill>
        <p:spPr>
          <a:xfrm>
            <a:off x="4440714" y="1524000"/>
            <a:ext cx="1045686" cy="273791"/>
          </a:xfrm>
          <a:prstGeom prst="rect">
            <a:avLst/>
          </a:prstGeom>
        </p:spPr>
      </p:pic>
      <p:pic>
        <p:nvPicPr>
          <p:cNvPr id="59" name="Image 58" descr="liste-pratique-modific3a9e.png"/>
          <p:cNvPicPr>
            <a:picLocks noChangeAspect="1"/>
          </p:cNvPicPr>
          <p:nvPr/>
        </p:nvPicPr>
        <p:blipFill>
          <a:blip r:embed="rId2">
            <a:clrChange>
              <a:clrFrom>
                <a:srgbClr val="FFFFFF"/>
              </a:clrFrom>
              <a:clrTo>
                <a:srgbClr val="FFFFFF">
                  <a:alpha val="0"/>
                </a:srgbClr>
              </a:clrTo>
            </a:clrChange>
          </a:blip>
          <a:srcRect l="5144" t="75461" r="69678" b="20011"/>
          <a:stretch>
            <a:fillRect/>
          </a:stretch>
        </p:blipFill>
        <p:spPr>
          <a:xfrm>
            <a:off x="4440714" y="1295400"/>
            <a:ext cx="1072482" cy="228600"/>
          </a:xfrm>
          <a:prstGeom prst="rect">
            <a:avLst/>
          </a:prstGeom>
        </p:spPr>
      </p:pic>
      <p:graphicFrame>
        <p:nvGraphicFramePr>
          <p:cNvPr id="60" name="Tableau 59"/>
          <p:cNvGraphicFramePr>
            <a:graphicFrameLocks noGrp="1"/>
          </p:cNvGraphicFramePr>
          <p:nvPr/>
        </p:nvGraphicFramePr>
        <p:xfrm>
          <a:off x="76200" y="2654037"/>
          <a:ext cx="6538203" cy="2375163"/>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Utiliser les</a:t>
                      </a:r>
                      <a:r>
                        <a:rPr lang="fr-FR" sz="700" baseline="0" dirty="0" smtClean="0">
                          <a:latin typeface="Script Ecole 2"/>
                          <a:cs typeface="Script Ecole 2"/>
                        </a:rPr>
                        <a:t> cadres d’habillage</a:t>
                      </a:r>
                      <a:endParaRPr lang="fr-FR" sz="7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réaliser des activités de la vie quotidienne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réaliser des activités motrices fines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uFontTx/>
                        <a:buChar char="-"/>
                      </a:pPr>
                      <a:r>
                        <a:rPr lang="fr-FR" sz="700" dirty="0" smtClean="0">
                          <a:latin typeface="Script Ecole 2"/>
                          <a:cs typeface="Script Ecole 2"/>
                        </a:rPr>
                        <a:t>Coller</a:t>
                      </a:r>
                    </a:p>
                    <a:p>
                      <a:pPr algn="r">
                        <a:buFontTx/>
                        <a:buChar char="-"/>
                      </a:pPr>
                      <a:endParaRPr lang="fr-FR" sz="700" dirty="0" smtClean="0">
                        <a:latin typeface="Script Ecole 2"/>
                        <a:cs typeface="Script Ecole 2"/>
                      </a:endParaRPr>
                    </a:p>
                    <a:p>
                      <a:pPr algn="r">
                        <a:buFontTx/>
                        <a:buChar char="-"/>
                      </a:pPr>
                      <a:r>
                        <a:rPr lang="fr-FR" sz="700" dirty="0" smtClean="0">
                          <a:latin typeface="Script Ecole 2"/>
                          <a:cs typeface="Script Ecole 2"/>
                        </a:rPr>
                        <a:t>Utiliser le poinçon</a:t>
                      </a:r>
                    </a:p>
                    <a:p>
                      <a:pPr algn="r">
                        <a:buFontTx/>
                        <a:buChar char="-"/>
                      </a:pPr>
                      <a:endParaRPr lang="fr-FR" sz="700" dirty="0" smtClean="0">
                        <a:latin typeface="Script Ecole 2"/>
                        <a:cs typeface="Script Ecole 2"/>
                      </a:endParaRPr>
                    </a:p>
                    <a:p>
                      <a:pPr algn="r"/>
                      <a:endParaRPr lang="fr-FR" sz="700" dirty="0" smtClean="0">
                        <a:latin typeface="Script Ecole 2"/>
                        <a:cs typeface="Script Ecole 2"/>
                      </a:endParaRPr>
                    </a:p>
                    <a:p>
                      <a:pPr algn="r"/>
                      <a:r>
                        <a:rPr lang="fr-FR" sz="700" dirty="0" smtClean="0">
                          <a:latin typeface="Script Ecole 2"/>
                          <a:cs typeface="Script Ecole 2"/>
                        </a:rPr>
                        <a:t>- Atelier : je colorie, découpe, </a:t>
                      </a:r>
                    </a:p>
                    <a:p>
                      <a:pPr algn="r"/>
                      <a:r>
                        <a:rPr lang="fr-FR" sz="700" dirty="0" smtClean="0">
                          <a:latin typeface="Script Ecole 2"/>
                          <a:cs typeface="Script Ecole 2"/>
                        </a:rPr>
                        <a:t>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1" name="Rectangle à coins arrondis 60"/>
          <p:cNvSpPr/>
          <p:nvPr/>
        </p:nvSpPr>
        <p:spPr>
          <a:xfrm>
            <a:off x="76200" y="2600431"/>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62" name="Image 61" descr="liste-pratique-modific3a9e.png"/>
          <p:cNvPicPr>
            <a:picLocks noChangeAspect="1"/>
          </p:cNvPicPr>
          <p:nvPr/>
        </p:nvPicPr>
        <p:blipFill>
          <a:blip r:embed="rId2">
            <a:clrChange>
              <a:clrFrom>
                <a:srgbClr val="FFFFFF"/>
              </a:clrFrom>
              <a:clrTo>
                <a:srgbClr val="FFFFFF">
                  <a:alpha val="0"/>
                </a:srgbClr>
              </a:clrTo>
            </a:clrChange>
          </a:blip>
          <a:srcRect l="52509" t="7471" b="57112"/>
          <a:stretch>
            <a:fillRect/>
          </a:stretch>
        </p:blipFill>
        <p:spPr>
          <a:xfrm>
            <a:off x="304800" y="3438630"/>
            <a:ext cx="1798911" cy="1590204"/>
          </a:xfrm>
          <a:prstGeom prst="rect">
            <a:avLst/>
          </a:prstGeom>
        </p:spPr>
      </p:pic>
      <p:pic>
        <p:nvPicPr>
          <p:cNvPr id="63" name="Image 62" descr="liste-pratique-modific3a9e.png"/>
          <p:cNvPicPr>
            <a:picLocks noChangeAspect="1"/>
          </p:cNvPicPr>
          <p:nvPr/>
        </p:nvPicPr>
        <p:blipFill>
          <a:blip r:embed="rId2">
            <a:clrChange>
              <a:clrFrom>
                <a:srgbClr val="FFFFFF"/>
              </a:clrFrom>
              <a:clrTo>
                <a:srgbClr val="FFFFFF">
                  <a:alpha val="0"/>
                </a:srgbClr>
              </a:clrTo>
            </a:clrChange>
          </a:blip>
          <a:srcRect t="36820" r="71663" b="48238"/>
          <a:stretch>
            <a:fillRect/>
          </a:stretch>
        </p:blipFill>
        <p:spPr>
          <a:xfrm>
            <a:off x="2133600" y="3667231"/>
            <a:ext cx="1219200" cy="762000"/>
          </a:xfrm>
          <a:prstGeom prst="rect">
            <a:avLst/>
          </a:prstGeom>
        </p:spPr>
      </p:pic>
      <p:pic>
        <p:nvPicPr>
          <p:cNvPr id="64" name="Image 63" descr="liste-pratique-modific3a9e.png"/>
          <p:cNvPicPr>
            <a:picLocks noChangeAspect="1"/>
          </p:cNvPicPr>
          <p:nvPr/>
        </p:nvPicPr>
        <p:blipFill>
          <a:blip r:embed="rId2">
            <a:clrChange>
              <a:clrFrom>
                <a:srgbClr val="FFFFFF"/>
              </a:clrFrom>
              <a:clrTo>
                <a:srgbClr val="FFFFFF">
                  <a:alpha val="0"/>
                </a:srgbClr>
              </a:clrTo>
            </a:clrChange>
          </a:blip>
          <a:srcRect l="53542" t="53256" r="19892" b="34791"/>
          <a:stretch>
            <a:fillRect/>
          </a:stretch>
        </p:blipFill>
        <p:spPr>
          <a:xfrm>
            <a:off x="3352800" y="3591031"/>
            <a:ext cx="1143000" cy="609600"/>
          </a:xfrm>
          <a:prstGeom prst="rect">
            <a:avLst/>
          </a:prstGeom>
        </p:spPr>
      </p:pic>
      <p:pic>
        <p:nvPicPr>
          <p:cNvPr id="65" name="Image 64" descr="liste-pratique-modific3a9e.png"/>
          <p:cNvPicPr>
            <a:picLocks noChangeAspect="1"/>
          </p:cNvPicPr>
          <p:nvPr/>
        </p:nvPicPr>
        <p:blipFill>
          <a:blip r:embed="rId2">
            <a:clrChange>
              <a:clrFrom>
                <a:srgbClr val="FFFFFF"/>
              </a:clrFrom>
              <a:clrTo>
                <a:srgbClr val="FFFFFF">
                  <a:alpha val="0"/>
                </a:srgbClr>
              </a:clrTo>
            </a:clrChange>
          </a:blip>
          <a:srcRect t="78638" r="69892" b="9408"/>
          <a:stretch>
            <a:fillRect/>
          </a:stretch>
        </p:blipFill>
        <p:spPr>
          <a:xfrm>
            <a:off x="3200400" y="4048231"/>
            <a:ext cx="1295400" cy="609600"/>
          </a:xfrm>
          <a:prstGeom prst="rect">
            <a:avLst/>
          </a:prstGeom>
        </p:spPr>
      </p:pic>
      <p:pic>
        <p:nvPicPr>
          <p:cNvPr id="66" name="Image 65" descr="liste-pratique-modific3a9e.png"/>
          <p:cNvPicPr>
            <a:picLocks noChangeAspect="1"/>
          </p:cNvPicPr>
          <p:nvPr/>
        </p:nvPicPr>
        <p:blipFill>
          <a:blip r:embed="rId2">
            <a:clrChange>
              <a:clrFrom>
                <a:srgbClr val="FFFFFF"/>
              </a:clrFrom>
              <a:clrTo>
                <a:srgbClr val="FFFFFF">
                  <a:alpha val="0"/>
                </a:srgbClr>
              </a:clrTo>
            </a:clrChange>
          </a:blip>
          <a:srcRect t="90576" r="64578" b="4407"/>
          <a:stretch>
            <a:fillRect/>
          </a:stretch>
        </p:blipFill>
        <p:spPr>
          <a:xfrm>
            <a:off x="2335404" y="4581631"/>
            <a:ext cx="1524000" cy="255844"/>
          </a:xfrm>
          <a:prstGeom prst="rect">
            <a:avLst/>
          </a:prstGeom>
        </p:spPr>
      </p:pic>
      <p:pic>
        <p:nvPicPr>
          <p:cNvPr id="67" name="Image 66" descr="liste-pratique-modific3a9e.png"/>
          <p:cNvPicPr>
            <a:picLocks noChangeAspect="1"/>
          </p:cNvPicPr>
          <p:nvPr/>
        </p:nvPicPr>
        <p:blipFill>
          <a:blip r:embed="rId2">
            <a:clrChange>
              <a:clrFrom>
                <a:srgbClr val="FFFFFF"/>
              </a:clrFrom>
              <a:clrTo>
                <a:srgbClr val="FFFFFF">
                  <a:alpha val="0"/>
                </a:srgbClr>
              </a:clrTo>
            </a:clrChange>
          </a:blip>
          <a:srcRect t="31230" r="76115" b="64242"/>
          <a:stretch>
            <a:fillRect/>
          </a:stretch>
        </p:blipFill>
        <p:spPr>
          <a:xfrm>
            <a:off x="4343400" y="3591031"/>
            <a:ext cx="1017396" cy="228600"/>
          </a:xfrm>
          <a:prstGeom prst="rect">
            <a:avLst/>
          </a:prstGeom>
        </p:spPr>
      </p:pic>
      <p:pic>
        <p:nvPicPr>
          <p:cNvPr id="68" name="Image 67" descr="liste-pratique-modific3a9e.png"/>
          <p:cNvPicPr>
            <a:picLocks noChangeAspect="1"/>
          </p:cNvPicPr>
          <p:nvPr/>
        </p:nvPicPr>
        <p:blipFill>
          <a:blip r:embed="rId2">
            <a:clrChange>
              <a:clrFrom>
                <a:srgbClr val="FFFFFF"/>
              </a:clrFrom>
              <a:clrTo>
                <a:srgbClr val="FFFFFF">
                  <a:alpha val="0"/>
                </a:srgbClr>
              </a:clrTo>
            </a:clrChange>
          </a:blip>
          <a:srcRect l="53265" t="47847" r="22185" b="46730"/>
          <a:stretch>
            <a:fillRect/>
          </a:stretch>
        </p:blipFill>
        <p:spPr>
          <a:xfrm>
            <a:off x="4440714" y="4048231"/>
            <a:ext cx="1045686" cy="273791"/>
          </a:xfrm>
          <a:prstGeom prst="rect">
            <a:avLst/>
          </a:prstGeom>
        </p:spPr>
      </p:pic>
      <p:pic>
        <p:nvPicPr>
          <p:cNvPr id="69" name="Image 68" descr="liste-pratique-modific3a9e.png"/>
          <p:cNvPicPr>
            <a:picLocks noChangeAspect="1"/>
          </p:cNvPicPr>
          <p:nvPr/>
        </p:nvPicPr>
        <p:blipFill>
          <a:blip r:embed="rId2">
            <a:clrChange>
              <a:clrFrom>
                <a:srgbClr val="FFFFFF"/>
              </a:clrFrom>
              <a:clrTo>
                <a:srgbClr val="FFFFFF">
                  <a:alpha val="0"/>
                </a:srgbClr>
              </a:clrTo>
            </a:clrChange>
          </a:blip>
          <a:srcRect l="5144" t="75461" r="69678" b="20011"/>
          <a:stretch>
            <a:fillRect/>
          </a:stretch>
        </p:blipFill>
        <p:spPr>
          <a:xfrm>
            <a:off x="4440714" y="3819631"/>
            <a:ext cx="1072482" cy="228600"/>
          </a:xfrm>
          <a:prstGeom prst="rect">
            <a:avLst/>
          </a:prstGeom>
        </p:spPr>
      </p:pic>
      <p:graphicFrame>
        <p:nvGraphicFramePr>
          <p:cNvPr id="70" name="Tableau 69"/>
          <p:cNvGraphicFramePr>
            <a:graphicFrameLocks noGrp="1"/>
          </p:cNvGraphicFramePr>
          <p:nvPr/>
        </p:nvGraphicFramePr>
        <p:xfrm>
          <a:off x="152400" y="5082806"/>
          <a:ext cx="6538203" cy="2375163"/>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Utiliser les</a:t>
                      </a:r>
                      <a:r>
                        <a:rPr lang="fr-FR" sz="700" baseline="0" dirty="0" smtClean="0">
                          <a:latin typeface="Script Ecole 2"/>
                          <a:cs typeface="Script Ecole 2"/>
                        </a:rPr>
                        <a:t> cadres d’habillage</a:t>
                      </a:r>
                      <a:endParaRPr lang="fr-FR" sz="7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réaliser des activités de la vie quotidienne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réaliser des activités motrices fines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uFontTx/>
                        <a:buChar char="-"/>
                      </a:pPr>
                      <a:r>
                        <a:rPr lang="fr-FR" sz="700" dirty="0" smtClean="0">
                          <a:latin typeface="Script Ecole 2"/>
                          <a:cs typeface="Script Ecole 2"/>
                        </a:rPr>
                        <a:t>Coller</a:t>
                      </a:r>
                    </a:p>
                    <a:p>
                      <a:pPr algn="r">
                        <a:buFontTx/>
                        <a:buChar char="-"/>
                      </a:pPr>
                      <a:endParaRPr lang="fr-FR" sz="700" dirty="0" smtClean="0">
                        <a:latin typeface="Script Ecole 2"/>
                        <a:cs typeface="Script Ecole 2"/>
                      </a:endParaRPr>
                    </a:p>
                    <a:p>
                      <a:pPr algn="r">
                        <a:buFontTx/>
                        <a:buChar char="-"/>
                      </a:pPr>
                      <a:r>
                        <a:rPr lang="fr-FR" sz="700" dirty="0" smtClean="0">
                          <a:latin typeface="Script Ecole 2"/>
                          <a:cs typeface="Script Ecole 2"/>
                        </a:rPr>
                        <a:t>Utiliser le poinçon</a:t>
                      </a:r>
                    </a:p>
                    <a:p>
                      <a:pPr algn="r">
                        <a:buFontTx/>
                        <a:buChar char="-"/>
                      </a:pPr>
                      <a:endParaRPr lang="fr-FR" sz="700" dirty="0" smtClean="0">
                        <a:latin typeface="Script Ecole 2"/>
                        <a:cs typeface="Script Ecole 2"/>
                      </a:endParaRPr>
                    </a:p>
                    <a:p>
                      <a:pPr algn="r"/>
                      <a:endParaRPr lang="fr-FR" sz="700" dirty="0" smtClean="0">
                        <a:latin typeface="Script Ecole 2"/>
                        <a:cs typeface="Script Ecole 2"/>
                      </a:endParaRPr>
                    </a:p>
                    <a:p>
                      <a:pPr algn="r"/>
                      <a:r>
                        <a:rPr lang="fr-FR" sz="700" dirty="0" smtClean="0">
                          <a:latin typeface="Script Ecole 2"/>
                          <a:cs typeface="Script Ecole 2"/>
                        </a:rPr>
                        <a:t>- Atelier : je colorie, découpe, </a:t>
                      </a:r>
                    </a:p>
                    <a:p>
                      <a:pPr algn="r"/>
                      <a:r>
                        <a:rPr lang="fr-FR" sz="700" dirty="0" smtClean="0">
                          <a:latin typeface="Script Ecole 2"/>
                          <a:cs typeface="Script Ecole 2"/>
                        </a:rPr>
                        <a:t>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 name="Rectangle à coins arrondis 70"/>
          <p:cNvSpPr/>
          <p:nvPr/>
        </p:nvSpPr>
        <p:spPr>
          <a:xfrm>
            <a:off x="152400" y="50292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72" name="Image 71" descr="liste-pratique-modific3a9e.png"/>
          <p:cNvPicPr>
            <a:picLocks noChangeAspect="1"/>
          </p:cNvPicPr>
          <p:nvPr/>
        </p:nvPicPr>
        <p:blipFill>
          <a:blip r:embed="rId2">
            <a:clrChange>
              <a:clrFrom>
                <a:srgbClr val="FFFFFF"/>
              </a:clrFrom>
              <a:clrTo>
                <a:srgbClr val="FFFFFF">
                  <a:alpha val="0"/>
                </a:srgbClr>
              </a:clrTo>
            </a:clrChange>
          </a:blip>
          <a:srcRect l="52509" t="7471" b="57112"/>
          <a:stretch>
            <a:fillRect/>
          </a:stretch>
        </p:blipFill>
        <p:spPr>
          <a:xfrm>
            <a:off x="381000" y="5867399"/>
            <a:ext cx="1798911" cy="1590204"/>
          </a:xfrm>
          <a:prstGeom prst="rect">
            <a:avLst/>
          </a:prstGeom>
        </p:spPr>
      </p:pic>
      <p:pic>
        <p:nvPicPr>
          <p:cNvPr id="73" name="Image 72" descr="liste-pratique-modific3a9e.png"/>
          <p:cNvPicPr>
            <a:picLocks noChangeAspect="1"/>
          </p:cNvPicPr>
          <p:nvPr/>
        </p:nvPicPr>
        <p:blipFill>
          <a:blip r:embed="rId2">
            <a:clrChange>
              <a:clrFrom>
                <a:srgbClr val="FFFFFF"/>
              </a:clrFrom>
              <a:clrTo>
                <a:srgbClr val="FFFFFF">
                  <a:alpha val="0"/>
                </a:srgbClr>
              </a:clrTo>
            </a:clrChange>
          </a:blip>
          <a:srcRect t="36820" r="71663" b="48238"/>
          <a:stretch>
            <a:fillRect/>
          </a:stretch>
        </p:blipFill>
        <p:spPr>
          <a:xfrm>
            <a:off x="2209800" y="6096000"/>
            <a:ext cx="1219200" cy="762000"/>
          </a:xfrm>
          <a:prstGeom prst="rect">
            <a:avLst/>
          </a:prstGeom>
        </p:spPr>
      </p:pic>
      <p:pic>
        <p:nvPicPr>
          <p:cNvPr id="74" name="Image 73" descr="liste-pratique-modific3a9e.png"/>
          <p:cNvPicPr>
            <a:picLocks noChangeAspect="1"/>
          </p:cNvPicPr>
          <p:nvPr/>
        </p:nvPicPr>
        <p:blipFill>
          <a:blip r:embed="rId2">
            <a:clrChange>
              <a:clrFrom>
                <a:srgbClr val="FFFFFF"/>
              </a:clrFrom>
              <a:clrTo>
                <a:srgbClr val="FFFFFF">
                  <a:alpha val="0"/>
                </a:srgbClr>
              </a:clrTo>
            </a:clrChange>
          </a:blip>
          <a:srcRect l="53542" t="53256" r="19892" b="34791"/>
          <a:stretch>
            <a:fillRect/>
          </a:stretch>
        </p:blipFill>
        <p:spPr>
          <a:xfrm>
            <a:off x="3429000" y="6019800"/>
            <a:ext cx="1143000" cy="609600"/>
          </a:xfrm>
          <a:prstGeom prst="rect">
            <a:avLst/>
          </a:prstGeom>
        </p:spPr>
      </p:pic>
      <p:pic>
        <p:nvPicPr>
          <p:cNvPr id="75" name="Image 74" descr="liste-pratique-modific3a9e.png"/>
          <p:cNvPicPr>
            <a:picLocks noChangeAspect="1"/>
          </p:cNvPicPr>
          <p:nvPr/>
        </p:nvPicPr>
        <p:blipFill>
          <a:blip r:embed="rId2">
            <a:clrChange>
              <a:clrFrom>
                <a:srgbClr val="FFFFFF"/>
              </a:clrFrom>
              <a:clrTo>
                <a:srgbClr val="FFFFFF">
                  <a:alpha val="0"/>
                </a:srgbClr>
              </a:clrTo>
            </a:clrChange>
          </a:blip>
          <a:srcRect t="78638" r="69892" b="9408"/>
          <a:stretch>
            <a:fillRect/>
          </a:stretch>
        </p:blipFill>
        <p:spPr>
          <a:xfrm>
            <a:off x="3276600" y="6477000"/>
            <a:ext cx="1295400" cy="609600"/>
          </a:xfrm>
          <a:prstGeom prst="rect">
            <a:avLst/>
          </a:prstGeom>
        </p:spPr>
      </p:pic>
      <p:pic>
        <p:nvPicPr>
          <p:cNvPr id="76" name="Image 75" descr="liste-pratique-modific3a9e.png"/>
          <p:cNvPicPr>
            <a:picLocks noChangeAspect="1"/>
          </p:cNvPicPr>
          <p:nvPr/>
        </p:nvPicPr>
        <p:blipFill>
          <a:blip r:embed="rId2">
            <a:clrChange>
              <a:clrFrom>
                <a:srgbClr val="FFFFFF"/>
              </a:clrFrom>
              <a:clrTo>
                <a:srgbClr val="FFFFFF">
                  <a:alpha val="0"/>
                </a:srgbClr>
              </a:clrTo>
            </a:clrChange>
          </a:blip>
          <a:srcRect t="90576" r="64578" b="4407"/>
          <a:stretch>
            <a:fillRect/>
          </a:stretch>
        </p:blipFill>
        <p:spPr>
          <a:xfrm>
            <a:off x="2411604" y="7010400"/>
            <a:ext cx="1524000" cy="255844"/>
          </a:xfrm>
          <a:prstGeom prst="rect">
            <a:avLst/>
          </a:prstGeom>
        </p:spPr>
      </p:pic>
      <p:pic>
        <p:nvPicPr>
          <p:cNvPr id="77" name="Image 76" descr="liste-pratique-modific3a9e.png"/>
          <p:cNvPicPr>
            <a:picLocks noChangeAspect="1"/>
          </p:cNvPicPr>
          <p:nvPr/>
        </p:nvPicPr>
        <p:blipFill>
          <a:blip r:embed="rId2">
            <a:clrChange>
              <a:clrFrom>
                <a:srgbClr val="FFFFFF"/>
              </a:clrFrom>
              <a:clrTo>
                <a:srgbClr val="FFFFFF">
                  <a:alpha val="0"/>
                </a:srgbClr>
              </a:clrTo>
            </a:clrChange>
          </a:blip>
          <a:srcRect t="31230" r="76115" b="64242"/>
          <a:stretch>
            <a:fillRect/>
          </a:stretch>
        </p:blipFill>
        <p:spPr>
          <a:xfrm>
            <a:off x="4419600" y="6019800"/>
            <a:ext cx="1017396" cy="228600"/>
          </a:xfrm>
          <a:prstGeom prst="rect">
            <a:avLst/>
          </a:prstGeom>
        </p:spPr>
      </p:pic>
      <p:pic>
        <p:nvPicPr>
          <p:cNvPr id="78" name="Image 77" descr="liste-pratique-modific3a9e.png"/>
          <p:cNvPicPr>
            <a:picLocks noChangeAspect="1"/>
          </p:cNvPicPr>
          <p:nvPr/>
        </p:nvPicPr>
        <p:blipFill>
          <a:blip r:embed="rId2">
            <a:clrChange>
              <a:clrFrom>
                <a:srgbClr val="FFFFFF"/>
              </a:clrFrom>
              <a:clrTo>
                <a:srgbClr val="FFFFFF">
                  <a:alpha val="0"/>
                </a:srgbClr>
              </a:clrTo>
            </a:clrChange>
          </a:blip>
          <a:srcRect l="53265" t="47847" r="22185" b="46730"/>
          <a:stretch>
            <a:fillRect/>
          </a:stretch>
        </p:blipFill>
        <p:spPr>
          <a:xfrm>
            <a:off x="4516914" y="6477000"/>
            <a:ext cx="1045686" cy="273791"/>
          </a:xfrm>
          <a:prstGeom prst="rect">
            <a:avLst/>
          </a:prstGeom>
        </p:spPr>
      </p:pic>
      <p:pic>
        <p:nvPicPr>
          <p:cNvPr id="79" name="Image 78" descr="liste-pratique-modific3a9e.png"/>
          <p:cNvPicPr>
            <a:picLocks noChangeAspect="1"/>
          </p:cNvPicPr>
          <p:nvPr/>
        </p:nvPicPr>
        <p:blipFill>
          <a:blip r:embed="rId2">
            <a:clrChange>
              <a:clrFrom>
                <a:srgbClr val="FFFFFF"/>
              </a:clrFrom>
              <a:clrTo>
                <a:srgbClr val="FFFFFF">
                  <a:alpha val="0"/>
                </a:srgbClr>
              </a:clrTo>
            </a:clrChange>
          </a:blip>
          <a:srcRect l="5144" t="75461" r="69678" b="20011"/>
          <a:stretch>
            <a:fillRect/>
          </a:stretch>
        </p:blipFill>
        <p:spPr>
          <a:xfrm>
            <a:off x="4516914" y="6248400"/>
            <a:ext cx="1072482" cy="228600"/>
          </a:xfrm>
          <a:prstGeom prst="rect">
            <a:avLst/>
          </a:prstGeom>
        </p:spPr>
      </p:pic>
      <p:graphicFrame>
        <p:nvGraphicFramePr>
          <p:cNvPr id="80" name="Tableau 79"/>
          <p:cNvGraphicFramePr>
            <a:graphicFrameLocks noGrp="1"/>
          </p:cNvGraphicFramePr>
          <p:nvPr/>
        </p:nvGraphicFramePr>
        <p:xfrm>
          <a:off x="152400" y="7607037"/>
          <a:ext cx="6538203" cy="2375163"/>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Utiliser les</a:t>
                      </a:r>
                      <a:r>
                        <a:rPr lang="fr-FR" sz="700" baseline="0" dirty="0" smtClean="0">
                          <a:latin typeface="Script Ecole 2"/>
                          <a:cs typeface="Script Ecole 2"/>
                        </a:rPr>
                        <a:t> cadres d’habillage</a:t>
                      </a:r>
                      <a:endParaRPr lang="fr-FR" sz="7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réaliser des activités de la vie quotidienne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réaliser des activités motrices fines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uFontTx/>
                        <a:buChar char="-"/>
                      </a:pPr>
                      <a:r>
                        <a:rPr lang="fr-FR" sz="700" dirty="0" smtClean="0">
                          <a:latin typeface="Script Ecole 2"/>
                          <a:cs typeface="Script Ecole 2"/>
                        </a:rPr>
                        <a:t>Coller</a:t>
                      </a:r>
                    </a:p>
                    <a:p>
                      <a:pPr algn="r">
                        <a:buFontTx/>
                        <a:buChar char="-"/>
                      </a:pPr>
                      <a:endParaRPr lang="fr-FR" sz="700" dirty="0" smtClean="0">
                        <a:latin typeface="Script Ecole 2"/>
                        <a:cs typeface="Script Ecole 2"/>
                      </a:endParaRPr>
                    </a:p>
                    <a:p>
                      <a:pPr algn="r">
                        <a:buFontTx/>
                        <a:buChar char="-"/>
                      </a:pPr>
                      <a:r>
                        <a:rPr lang="fr-FR" sz="700" dirty="0" smtClean="0">
                          <a:latin typeface="Script Ecole 2"/>
                          <a:cs typeface="Script Ecole 2"/>
                        </a:rPr>
                        <a:t>Utiliser le poinçon</a:t>
                      </a:r>
                    </a:p>
                    <a:p>
                      <a:pPr algn="r">
                        <a:buFontTx/>
                        <a:buChar char="-"/>
                      </a:pPr>
                      <a:endParaRPr lang="fr-FR" sz="700" dirty="0" smtClean="0">
                        <a:latin typeface="Script Ecole 2"/>
                        <a:cs typeface="Script Ecole 2"/>
                      </a:endParaRPr>
                    </a:p>
                    <a:p>
                      <a:pPr algn="r"/>
                      <a:endParaRPr lang="fr-FR" sz="700" dirty="0" smtClean="0">
                        <a:latin typeface="Script Ecole 2"/>
                        <a:cs typeface="Script Ecole 2"/>
                      </a:endParaRPr>
                    </a:p>
                    <a:p>
                      <a:pPr algn="r"/>
                      <a:r>
                        <a:rPr lang="fr-FR" sz="700" dirty="0" smtClean="0">
                          <a:latin typeface="Script Ecole 2"/>
                          <a:cs typeface="Script Ecole 2"/>
                        </a:rPr>
                        <a:t>- Atelier : je colorie, découpe, </a:t>
                      </a:r>
                    </a:p>
                    <a:p>
                      <a:pPr algn="r"/>
                      <a:r>
                        <a:rPr lang="fr-FR" sz="700" dirty="0" smtClean="0">
                          <a:latin typeface="Script Ecole 2"/>
                          <a:cs typeface="Script Ecole 2"/>
                        </a:rPr>
                        <a:t>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1" name="Rectangle à coins arrondis 80"/>
          <p:cNvSpPr/>
          <p:nvPr/>
        </p:nvSpPr>
        <p:spPr>
          <a:xfrm>
            <a:off x="152400" y="7553431"/>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82" name="Image 81" descr="liste-pratique-modific3a9e.png"/>
          <p:cNvPicPr>
            <a:picLocks noChangeAspect="1"/>
          </p:cNvPicPr>
          <p:nvPr/>
        </p:nvPicPr>
        <p:blipFill>
          <a:blip r:embed="rId2">
            <a:clrChange>
              <a:clrFrom>
                <a:srgbClr val="FFFFFF"/>
              </a:clrFrom>
              <a:clrTo>
                <a:srgbClr val="FFFFFF">
                  <a:alpha val="0"/>
                </a:srgbClr>
              </a:clrTo>
            </a:clrChange>
          </a:blip>
          <a:srcRect l="52509" t="7471" b="57112"/>
          <a:stretch>
            <a:fillRect/>
          </a:stretch>
        </p:blipFill>
        <p:spPr>
          <a:xfrm>
            <a:off x="381000" y="8391630"/>
            <a:ext cx="1798911" cy="1590204"/>
          </a:xfrm>
          <a:prstGeom prst="rect">
            <a:avLst/>
          </a:prstGeom>
        </p:spPr>
      </p:pic>
      <p:pic>
        <p:nvPicPr>
          <p:cNvPr id="83" name="Image 82" descr="liste-pratique-modific3a9e.png"/>
          <p:cNvPicPr>
            <a:picLocks noChangeAspect="1"/>
          </p:cNvPicPr>
          <p:nvPr/>
        </p:nvPicPr>
        <p:blipFill>
          <a:blip r:embed="rId2">
            <a:clrChange>
              <a:clrFrom>
                <a:srgbClr val="FFFFFF"/>
              </a:clrFrom>
              <a:clrTo>
                <a:srgbClr val="FFFFFF">
                  <a:alpha val="0"/>
                </a:srgbClr>
              </a:clrTo>
            </a:clrChange>
          </a:blip>
          <a:srcRect t="36820" r="71663" b="48238"/>
          <a:stretch>
            <a:fillRect/>
          </a:stretch>
        </p:blipFill>
        <p:spPr>
          <a:xfrm>
            <a:off x="2209800" y="8620231"/>
            <a:ext cx="1219200" cy="762000"/>
          </a:xfrm>
          <a:prstGeom prst="rect">
            <a:avLst/>
          </a:prstGeom>
        </p:spPr>
      </p:pic>
      <p:pic>
        <p:nvPicPr>
          <p:cNvPr id="84" name="Image 83" descr="liste-pratique-modific3a9e.png"/>
          <p:cNvPicPr>
            <a:picLocks noChangeAspect="1"/>
          </p:cNvPicPr>
          <p:nvPr/>
        </p:nvPicPr>
        <p:blipFill>
          <a:blip r:embed="rId2">
            <a:clrChange>
              <a:clrFrom>
                <a:srgbClr val="FFFFFF"/>
              </a:clrFrom>
              <a:clrTo>
                <a:srgbClr val="FFFFFF">
                  <a:alpha val="0"/>
                </a:srgbClr>
              </a:clrTo>
            </a:clrChange>
          </a:blip>
          <a:srcRect l="53542" t="53256" r="19892" b="34791"/>
          <a:stretch>
            <a:fillRect/>
          </a:stretch>
        </p:blipFill>
        <p:spPr>
          <a:xfrm>
            <a:off x="3429000" y="8544031"/>
            <a:ext cx="1143000" cy="609600"/>
          </a:xfrm>
          <a:prstGeom prst="rect">
            <a:avLst/>
          </a:prstGeom>
        </p:spPr>
      </p:pic>
      <p:pic>
        <p:nvPicPr>
          <p:cNvPr id="85" name="Image 84" descr="liste-pratique-modific3a9e.png"/>
          <p:cNvPicPr>
            <a:picLocks noChangeAspect="1"/>
          </p:cNvPicPr>
          <p:nvPr/>
        </p:nvPicPr>
        <p:blipFill>
          <a:blip r:embed="rId2">
            <a:clrChange>
              <a:clrFrom>
                <a:srgbClr val="FFFFFF"/>
              </a:clrFrom>
              <a:clrTo>
                <a:srgbClr val="FFFFFF">
                  <a:alpha val="0"/>
                </a:srgbClr>
              </a:clrTo>
            </a:clrChange>
          </a:blip>
          <a:srcRect t="78638" r="69892" b="9408"/>
          <a:stretch>
            <a:fillRect/>
          </a:stretch>
        </p:blipFill>
        <p:spPr>
          <a:xfrm>
            <a:off x="3276600" y="9001231"/>
            <a:ext cx="1295400" cy="609600"/>
          </a:xfrm>
          <a:prstGeom prst="rect">
            <a:avLst/>
          </a:prstGeom>
        </p:spPr>
      </p:pic>
      <p:pic>
        <p:nvPicPr>
          <p:cNvPr id="86" name="Image 85" descr="liste-pratique-modific3a9e.png"/>
          <p:cNvPicPr>
            <a:picLocks noChangeAspect="1"/>
          </p:cNvPicPr>
          <p:nvPr/>
        </p:nvPicPr>
        <p:blipFill>
          <a:blip r:embed="rId2">
            <a:clrChange>
              <a:clrFrom>
                <a:srgbClr val="FFFFFF"/>
              </a:clrFrom>
              <a:clrTo>
                <a:srgbClr val="FFFFFF">
                  <a:alpha val="0"/>
                </a:srgbClr>
              </a:clrTo>
            </a:clrChange>
          </a:blip>
          <a:srcRect t="90576" r="64578" b="4407"/>
          <a:stretch>
            <a:fillRect/>
          </a:stretch>
        </p:blipFill>
        <p:spPr>
          <a:xfrm>
            <a:off x="2411604" y="9534631"/>
            <a:ext cx="1524000" cy="255844"/>
          </a:xfrm>
          <a:prstGeom prst="rect">
            <a:avLst/>
          </a:prstGeom>
        </p:spPr>
      </p:pic>
      <p:pic>
        <p:nvPicPr>
          <p:cNvPr id="87" name="Image 86" descr="liste-pratique-modific3a9e.png"/>
          <p:cNvPicPr>
            <a:picLocks noChangeAspect="1"/>
          </p:cNvPicPr>
          <p:nvPr/>
        </p:nvPicPr>
        <p:blipFill>
          <a:blip r:embed="rId2">
            <a:clrChange>
              <a:clrFrom>
                <a:srgbClr val="FFFFFF"/>
              </a:clrFrom>
              <a:clrTo>
                <a:srgbClr val="FFFFFF">
                  <a:alpha val="0"/>
                </a:srgbClr>
              </a:clrTo>
            </a:clrChange>
          </a:blip>
          <a:srcRect t="31230" r="76115" b="64242"/>
          <a:stretch>
            <a:fillRect/>
          </a:stretch>
        </p:blipFill>
        <p:spPr>
          <a:xfrm>
            <a:off x="4419600" y="8544031"/>
            <a:ext cx="1017396" cy="228600"/>
          </a:xfrm>
          <a:prstGeom prst="rect">
            <a:avLst/>
          </a:prstGeom>
        </p:spPr>
      </p:pic>
      <p:pic>
        <p:nvPicPr>
          <p:cNvPr id="88" name="Image 87" descr="liste-pratique-modific3a9e.png"/>
          <p:cNvPicPr>
            <a:picLocks noChangeAspect="1"/>
          </p:cNvPicPr>
          <p:nvPr/>
        </p:nvPicPr>
        <p:blipFill>
          <a:blip r:embed="rId2">
            <a:clrChange>
              <a:clrFrom>
                <a:srgbClr val="FFFFFF"/>
              </a:clrFrom>
              <a:clrTo>
                <a:srgbClr val="FFFFFF">
                  <a:alpha val="0"/>
                </a:srgbClr>
              </a:clrTo>
            </a:clrChange>
          </a:blip>
          <a:srcRect l="53265" t="47847" r="22185" b="46730"/>
          <a:stretch>
            <a:fillRect/>
          </a:stretch>
        </p:blipFill>
        <p:spPr>
          <a:xfrm>
            <a:off x="4516914" y="9001231"/>
            <a:ext cx="1045686" cy="273791"/>
          </a:xfrm>
          <a:prstGeom prst="rect">
            <a:avLst/>
          </a:prstGeom>
        </p:spPr>
      </p:pic>
      <p:pic>
        <p:nvPicPr>
          <p:cNvPr id="89" name="Image 88" descr="liste-pratique-modific3a9e.png"/>
          <p:cNvPicPr>
            <a:picLocks noChangeAspect="1"/>
          </p:cNvPicPr>
          <p:nvPr/>
        </p:nvPicPr>
        <p:blipFill>
          <a:blip r:embed="rId2">
            <a:clrChange>
              <a:clrFrom>
                <a:srgbClr val="FFFFFF"/>
              </a:clrFrom>
              <a:clrTo>
                <a:srgbClr val="FFFFFF">
                  <a:alpha val="0"/>
                </a:srgbClr>
              </a:clrTo>
            </a:clrChange>
          </a:blip>
          <a:srcRect l="5144" t="75461" r="69678" b="20011"/>
          <a:stretch>
            <a:fillRect/>
          </a:stretch>
        </p:blipFill>
        <p:spPr>
          <a:xfrm>
            <a:off x="4516914" y="8772631"/>
            <a:ext cx="1072482" cy="228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21800" y="129806"/>
          <a:ext cx="6538204" cy="2308594"/>
        </p:xfrm>
        <a:graphic>
          <a:graphicData uri="http://schemas.openxmlformats.org/drawingml/2006/table">
            <a:tbl>
              <a:tblPr firstRow="1" bandRow="1">
                <a:tableStyleId>{5940675A-B579-460E-94D1-54222C63F5DA}</a:tableStyleId>
              </a:tblPr>
              <a:tblGrid>
                <a:gridCol w="1634551"/>
                <a:gridCol w="1413449"/>
                <a:gridCol w="1600200"/>
                <a:gridCol w="1890004"/>
              </a:tblGrid>
              <a:tr h="670336">
                <a:tc gridSpan="4">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Couper des lignes droites</a:t>
                      </a: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Couper des lignes courbes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Je découpe, 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700" dirty="0" smtClean="0">
                          <a:latin typeface="Script Ecole 2"/>
                          <a:cs typeface="Script Ecole 2"/>
                        </a:rPr>
                        <a:t>Je découpe, j’assemble, je colle (2)</a:t>
                      </a:r>
                    </a:p>
                    <a:p>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r"/>
                      <a:endParaRPr lang="fr-FR" sz="800" dirty="0" smtClean="0">
                        <a:latin typeface="Script Ecole 2"/>
                        <a:cs typeface="Script Ecole 2"/>
                      </a:endParaRPr>
                    </a:p>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endParaRPr lang="fr-FR" sz="700" dirty="0" smtClean="0">
                        <a:latin typeface="Script Ecole 2"/>
                        <a:cs typeface="Script Ecole 2"/>
                      </a:endParaRPr>
                    </a:p>
                    <a:p>
                      <a:pPr algn="l"/>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ectangle à coins arrondis 2"/>
          <p:cNvSpPr/>
          <p:nvPr/>
        </p:nvSpPr>
        <p:spPr>
          <a:xfrm>
            <a:off x="121800" y="762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4" name="Image 3" descr="Capture d’écran 2016-01-03 à 23.54.53.png"/>
          <p:cNvPicPr>
            <a:picLocks noChangeAspect="1"/>
          </p:cNvPicPr>
          <p:nvPr/>
        </p:nvPicPr>
        <p:blipFill>
          <a:blip r:embed="rId2">
            <a:clrChange>
              <a:clrFrom>
                <a:srgbClr val="FFFFFF"/>
              </a:clrFrom>
              <a:clrTo>
                <a:srgbClr val="FFFFFF">
                  <a:alpha val="0"/>
                </a:srgbClr>
              </a:clrTo>
            </a:clrChange>
          </a:blip>
          <a:stretch>
            <a:fillRect/>
          </a:stretch>
        </p:blipFill>
        <p:spPr>
          <a:xfrm>
            <a:off x="5379598" y="1143000"/>
            <a:ext cx="998958" cy="1223999"/>
          </a:xfrm>
          <a:prstGeom prst="rect">
            <a:avLst/>
          </a:prstGeom>
        </p:spPr>
      </p:pic>
      <p:pic>
        <p:nvPicPr>
          <p:cNvPr id="5" name="Image 4" descr="Capture d’écran 2016-01-03 à 23.54.22.png"/>
          <p:cNvPicPr>
            <a:picLocks noChangeAspect="1"/>
          </p:cNvPicPr>
          <p:nvPr/>
        </p:nvPicPr>
        <p:blipFill>
          <a:blip r:embed="rId3">
            <a:clrChange>
              <a:clrFrom>
                <a:srgbClr val="FEFEFE"/>
              </a:clrFrom>
              <a:clrTo>
                <a:srgbClr val="FEFEFE">
                  <a:alpha val="0"/>
                </a:srgbClr>
              </a:clrTo>
            </a:clrChange>
          </a:blip>
          <a:stretch>
            <a:fillRect/>
          </a:stretch>
        </p:blipFill>
        <p:spPr>
          <a:xfrm>
            <a:off x="3601199" y="1020401"/>
            <a:ext cx="987526" cy="575599"/>
          </a:xfrm>
          <a:prstGeom prst="rect">
            <a:avLst/>
          </a:prstGeom>
        </p:spPr>
      </p:pic>
      <p:pic>
        <p:nvPicPr>
          <p:cNvPr id="6" name="Image 5" descr="Capture d’écran 2016-01-03 à 23.54.17.png"/>
          <p:cNvPicPr>
            <a:picLocks noChangeAspect="1"/>
          </p:cNvPicPr>
          <p:nvPr/>
        </p:nvPicPr>
        <p:blipFill>
          <a:blip r:embed="rId4">
            <a:clrChange>
              <a:clrFrom>
                <a:srgbClr val="FEFEFE"/>
              </a:clrFrom>
              <a:clrTo>
                <a:srgbClr val="FEFEFE">
                  <a:alpha val="0"/>
                </a:srgbClr>
              </a:clrTo>
            </a:clrChange>
          </a:blip>
          <a:stretch>
            <a:fillRect/>
          </a:stretch>
        </p:blipFill>
        <p:spPr>
          <a:xfrm>
            <a:off x="3627000" y="1524000"/>
            <a:ext cx="942174" cy="867748"/>
          </a:xfrm>
          <a:prstGeom prst="rect">
            <a:avLst/>
          </a:prstGeom>
        </p:spPr>
      </p:pic>
      <p:pic>
        <p:nvPicPr>
          <p:cNvPr id="7" name="Image 6" descr="Capture d’écran 2016-01-03 à 23.58.43.png"/>
          <p:cNvPicPr>
            <a:picLocks noChangeAspect="1"/>
          </p:cNvPicPr>
          <p:nvPr/>
        </p:nvPicPr>
        <p:blipFill>
          <a:blip r:embed="rId5"/>
          <a:stretch>
            <a:fillRect/>
          </a:stretch>
        </p:blipFill>
        <p:spPr>
          <a:xfrm>
            <a:off x="274200" y="1079550"/>
            <a:ext cx="1329244" cy="1244400"/>
          </a:xfrm>
          <a:prstGeom prst="rect">
            <a:avLst/>
          </a:prstGeom>
        </p:spPr>
      </p:pic>
      <p:pic>
        <p:nvPicPr>
          <p:cNvPr id="8" name="Image 7" descr="Capture d’écran 2016-01-03 à 23.59.29.png"/>
          <p:cNvPicPr>
            <a:picLocks noChangeAspect="1"/>
          </p:cNvPicPr>
          <p:nvPr/>
        </p:nvPicPr>
        <p:blipFill>
          <a:blip r:embed="rId6"/>
          <a:srcRect t="10889" b="15028"/>
          <a:stretch>
            <a:fillRect/>
          </a:stretch>
        </p:blipFill>
        <p:spPr>
          <a:xfrm>
            <a:off x="2032215" y="990600"/>
            <a:ext cx="837700" cy="1348200"/>
          </a:xfrm>
          <a:prstGeom prst="rect">
            <a:avLst/>
          </a:prstGeom>
        </p:spPr>
      </p:pic>
      <p:graphicFrame>
        <p:nvGraphicFramePr>
          <p:cNvPr id="9" name="Tableau 8"/>
          <p:cNvGraphicFramePr>
            <a:graphicFrameLocks noGrp="1"/>
          </p:cNvGraphicFramePr>
          <p:nvPr/>
        </p:nvGraphicFramePr>
        <p:xfrm>
          <a:off x="76200" y="2644406"/>
          <a:ext cx="6538204" cy="2308594"/>
        </p:xfrm>
        <a:graphic>
          <a:graphicData uri="http://schemas.openxmlformats.org/drawingml/2006/table">
            <a:tbl>
              <a:tblPr firstRow="1" bandRow="1">
                <a:tableStyleId>{5940675A-B579-460E-94D1-54222C63F5DA}</a:tableStyleId>
              </a:tblPr>
              <a:tblGrid>
                <a:gridCol w="1634551"/>
                <a:gridCol w="1413449"/>
                <a:gridCol w="1600200"/>
                <a:gridCol w="1890004"/>
              </a:tblGrid>
              <a:tr h="670336">
                <a:tc gridSpan="4">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Couper des lignes droites</a:t>
                      </a: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Couper des lignes courbes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Je découpe, 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700" dirty="0" smtClean="0">
                          <a:latin typeface="Script Ecole 2"/>
                          <a:cs typeface="Script Ecole 2"/>
                        </a:rPr>
                        <a:t>Je découpe, j’assemble, je colle (2)</a:t>
                      </a:r>
                    </a:p>
                    <a:p>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r"/>
                      <a:endParaRPr lang="fr-FR" sz="800" dirty="0" smtClean="0">
                        <a:latin typeface="Script Ecole 2"/>
                        <a:cs typeface="Script Ecole 2"/>
                      </a:endParaRPr>
                    </a:p>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endParaRPr lang="fr-FR" sz="700" dirty="0" smtClean="0">
                        <a:latin typeface="Script Ecole 2"/>
                        <a:cs typeface="Script Ecole 2"/>
                      </a:endParaRPr>
                    </a:p>
                    <a:p>
                      <a:pPr algn="l"/>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à coins arrondis 9"/>
          <p:cNvSpPr/>
          <p:nvPr/>
        </p:nvSpPr>
        <p:spPr>
          <a:xfrm>
            <a:off x="76200" y="25908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11" name="Image 10" descr="Capture d’écran 2016-01-03 à 23.54.53.png"/>
          <p:cNvPicPr>
            <a:picLocks noChangeAspect="1"/>
          </p:cNvPicPr>
          <p:nvPr/>
        </p:nvPicPr>
        <p:blipFill>
          <a:blip r:embed="rId2">
            <a:clrChange>
              <a:clrFrom>
                <a:srgbClr val="FFFFFF"/>
              </a:clrFrom>
              <a:clrTo>
                <a:srgbClr val="FFFFFF">
                  <a:alpha val="0"/>
                </a:srgbClr>
              </a:clrTo>
            </a:clrChange>
          </a:blip>
          <a:stretch>
            <a:fillRect/>
          </a:stretch>
        </p:blipFill>
        <p:spPr>
          <a:xfrm>
            <a:off x="5333998" y="3657600"/>
            <a:ext cx="998958" cy="1223999"/>
          </a:xfrm>
          <a:prstGeom prst="rect">
            <a:avLst/>
          </a:prstGeom>
        </p:spPr>
      </p:pic>
      <p:pic>
        <p:nvPicPr>
          <p:cNvPr id="12" name="Image 11" descr="Capture d’écran 2016-01-03 à 23.54.22.png"/>
          <p:cNvPicPr>
            <a:picLocks noChangeAspect="1"/>
          </p:cNvPicPr>
          <p:nvPr/>
        </p:nvPicPr>
        <p:blipFill>
          <a:blip r:embed="rId3">
            <a:clrChange>
              <a:clrFrom>
                <a:srgbClr val="FEFEFE"/>
              </a:clrFrom>
              <a:clrTo>
                <a:srgbClr val="FEFEFE">
                  <a:alpha val="0"/>
                </a:srgbClr>
              </a:clrTo>
            </a:clrChange>
          </a:blip>
          <a:stretch>
            <a:fillRect/>
          </a:stretch>
        </p:blipFill>
        <p:spPr>
          <a:xfrm>
            <a:off x="3555599" y="3535001"/>
            <a:ext cx="987526" cy="575599"/>
          </a:xfrm>
          <a:prstGeom prst="rect">
            <a:avLst/>
          </a:prstGeom>
        </p:spPr>
      </p:pic>
      <p:pic>
        <p:nvPicPr>
          <p:cNvPr id="13" name="Image 12" descr="Capture d’écran 2016-01-03 à 23.54.17.png"/>
          <p:cNvPicPr>
            <a:picLocks noChangeAspect="1"/>
          </p:cNvPicPr>
          <p:nvPr/>
        </p:nvPicPr>
        <p:blipFill>
          <a:blip r:embed="rId4">
            <a:clrChange>
              <a:clrFrom>
                <a:srgbClr val="FEFEFE"/>
              </a:clrFrom>
              <a:clrTo>
                <a:srgbClr val="FEFEFE">
                  <a:alpha val="0"/>
                </a:srgbClr>
              </a:clrTo>
            </a:clrChange>
          </a:blip>
          <a:stretch>
            <a:fillRect/>
          </a:stretch>
        </p:blipFill>
        <p:spPr>
          <a:xfrm>
            <a:off x="3581400" y="4038600"/>
            <a:ext cx="942174" cy="867748"/>
          </a:xfrm>
          <a:prstGeom prst="rect">
            <a:avLst/>
          </a:prstGeom>
        </p:spPr>
      </p:pic>
      <p:pic>
        <p:nvPicPr>
          <p:cNvPr id="14" name="Image 13" descr="Capture d’écran 2016-01-03 à 23.58.43.png"/>
          <p:cNvPicPr>
            <a:picLocks noChangeAspect="1"/>
          </p:cNvPicPr>
          <p:nvPr/>
        </p:nvPicPr>
        <p:blipFill>
          <a:blip r:embed="rId5"/>
          <a:stretch>
            <a:fillRect/>
          </a:stretch>
        </p:blipFill>
        <p:spPr>
          <a:xfrm>
            <a:off x="228600" y="3594150"/>
            <a:ext cx="1329244" cy="1244400"/>
          </a:xfrm>
          <a:prstGeom prst="rect">
            <a:avLst/>
          </a:prstGeom>
        </p:spPr>
      </p:pic>
      <p:pic>
        <p:nvPicPr>
          <p:cNvPr id="15" name="Image 14" descr="Capture d’écran 2016-01-03 à 23.59.29.png"/>
          <p:cNvPicPr>
            <a:picLocks noChangeAspect="1"/>
          </p:cNvPicPr>
          <p:nvPr/>
        </p:nvPicPr>
        <p:blipFill>
          <a:blip r:embed="rId6"/>
          <a:srcRect t="10889" b="15028"/>
          <a:stretch>
            <a:fillRect/>
          </a:stretch>
        </p:blipFill>
        <p:spPr>
          <a:xfrm>
            <a:off x="1986615" y="3505200"/>
            <a:ext cx="837700" cy="1348200"/>
          </a:xfrm>
          <a:prstGeom prst="rect">
            <a:avLst/>
          </a:prstGeom>
        </p:spPr>
      </p:pic>
      <p:graphicFrame>
        <p:nvGraphicFramePr>
          <p:cNvPr id="16" name="Tableau 15"/>
          <p:cNvGraphicFramePr>
            <a:graphicFrameLocks noGrp="1"/>
          </p:cNvGraphicFramePr>
          <p:nvPr/>
        </p:nvGraphicFramePr>
        <p:xfrm>
          <a:off x="121800" y="5082806"/>
          <a:ext cx="6538204" cy="2308594"/>
        </p:xfrm>
        <a:graphic>
          <a:graphicData uri="http://schemas.openxmlformats.org/drawingml/2006/table">
            <a:tbl>
              <a:tblPr firstRow="1" bandRow="1">
                <a:tableStyleId>{5940675A-B579-460E-94D1-54222C63F5DA}</a:tableStyleId>
              </a:tblPr>
              <a:tblGrid>
                <a:gridCol w="1634551"/>
                <a:gridCol w="1413449"/>
                <a:gridCol w="1600200"/>
                <a:gridCol w="1890004"/>
              </a:tblGrid>
              <a:tr h="670336">
                <a:tc gridSpan="4">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Couper des lignes droites</a:t>
                      </a: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Couper des lignes courbes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Je découpe, 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700" dirty="0" smtClean="0">
                          <a:latin typeface="Script Ecole 2"/>
                          <a:cs typeface="Script Ecole 2"/>
                        </a:rPr>
                        <a:t>Je découpe, j’assemble, je colle (2)</a:t>
                      </a:r>
                    </a:p>
                    <a:p>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r"/>
                      <a:endParaRPr lang="fr-FR" sz="800" dirty="0" smtClean="0">
                        <a:latin typeface="Script Ecole 2"/>
                        <a:cs typeface="Script Ecole 2"/>
                      </a:endParaRPr>
                    </a:p>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endParaRPr lang="fr-FR" sz="700" dirty="0" smtClean="0">
                        <a:latin typeface="Script Ecole 2"/>
                        <a:cs typeface="Script Ecole 2"/>
                      </a:endParaRPr>
                    </a:p>
                    <a:p>
                      <a:pPr algn="l"/>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Rectangle à coins arrondis 16"/>
          <p:cNvSpPr/>
          <p:nvPr/>
        </p:nvSpPr>
        <p:spPr>
          <a:xfrm>
            <a:off x="121800" y="50292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18" name="Image 17" descr="Capture d’écran 2016-01-03 à 23.54.53.png"/>
          <p:cNvPicPr>
            <a:picLocks noChangeAspect="1"/>
          </p:cNvPicPr>
          <p:nvPr/>
        </p:nvPicPr>
        <p:blipFill>
          <a:blip r:embed="rId2">
            <a:clrChange>
              <a:clrFrom>
                <a:srgbClr val="FFFFFF"/>
              </a:clrFrom>
              <a:clrTo>
                <a:srgbClr val="FFFFFF">
                  <a:alpha val="0"/>
                </a:srgbClr>
              </a:clrTo>
            </a:clrChange>
          </a:blip>
          <a:stretch>
            <a:fillRect/>
          </a:stretch>
        </p:blipFill>
        <p:spPr>
          <a:xfrm>
            <a:off x="5379598" y="6096000"/>
            <a:ext cx="998958" cy="1223999"/>
          </a:xfrm>
          <a:prstGeom prst="rect">
            <a:avLst/>
          </a:prstGeom>
        </p:spPr>
      </p:pic>
      <p:pic>
        <p:nvPicPr>
          <p:cNvPr id="19" name="Image 18" descr="Capture d’écran 2016-01-03 à 23.54.22.png"/>
          <p:cNvPicPr>
            <a:picLocks noChangeAspect="1"/>
          </p:cNvPicPr>
          <p:nvPr/>
        </p:nvPicPr>
        <p:blipFill>
          <a:blip r:embed="rId3">
            <a:clrChange>
              <a:clrFrom>
                <a:srgbClr val="FEFEFE"/>
              </a:clrFrom>
              <a:clrTo>
                <a:srgbClr val="FEFEFE">
                  <a:alpha val="0"/>
                </a:srgbClr>
              </a:clrTo>
            </a:clrChange>
          </a:blip>
          <a:stretch>
            <a:fillRect/>
          </a:stretch>
        </p:blipFill>
        <p:spPr>
          <a:xfrm>
            <a:off x="3601199" y="5973401"/>
            <a:ext cx="987526" cy="575599"/>
          </a:xfrm>
          <a:prstGeom prst="rect">
            <a:avLst/>
          </a:prstGeom>
        </p:spPr>
      </p:pic>
      <p:pic>
        <p:nvPicPr>
          <p:cNvPr id="20" name="Image 19" descr="Capture d’écran 2016-01-03 à 23.54.17.png"/>
          <p:cNvPicPr>
            <a:picLocks noChangeAspect="1"/>
          </p:cNvPicPr>
          <p:nvPr/>
        </p:nvPicPr>
        <p:blipFill>
          <a:blip r:embed="rId4">
            <a:clrChange>
              <a:clrFrom>
                <a:srgbClr val="FEFEFE"/>
              </a:clrFrom>
              <a:clrTo>
                <a:srgbClr val="FEFEFE">
                  <a:alpha val="0"/>
                </a:srgbClr>
              </a:clrTo>
            </a:clrChange>
          </a:blip>
          <a:stretch>
            <a:fillRect/>
          </a:stretch>
        </p:blipFill>
        <p:spPr>
          <a:xfrm>
            <a:off x="3627000" y="6477000"/>
            <a:ext cx="942174" cy="867748"/>
          </a:xfrm>
          <a:prstGeom prst="rect">
            <a:avLst/>
          </a:prstGeom>
        </p:spPr>
      </p:pic>
      <p:pic>
        <p:nvPicPr>
          <p:cNvPr id="21" name="Image 20" descr="Capture d’écran 2016-01-03 à 23.58.43.png"/>
          <p:cNvPicPr>
            <a:picLocks noChangeAspect="1"/>
          </p:cNvPicPr>
          <p:nvPr/>
        </p:nvPicPr>
        <p:blipFill>
          <a:blip r:embed="rId5"/>
          <a:stretch>
            <a:fillRect/>
          </a:stretch>
        </p:blipFill>
        <p:spPr>
          <a:xfrm>
            <a:off x="274200" y="6032550"/>
            <a:ext cx="1329244" cy="1244400"/>
          </a:xfrm>
          <a:prstGeom prst="rect">
            <a:avLst/>
          </a:prstGeom>
        </p:spPr>
      </p:pic>
      <p:pic>
        <p:nvPicPr>
          <p:cNvPr id="22" name="Image 21" descr="Capture d’écran 2016-01-03 à 23.59.29.png"/>
          <p:cNvPicPr>
            <a:picLocks noChangeAspect="1"/>
          </p:cNvPicPr>
          <p:nvPr/>
        </p:nvPicPr>
        <p:blipFill>
          <a:blip r:embed="rId6"/>
          <a:srcRect t="10889" b="15028"/>
          <a:stretch>
            <a:fillRect/>
          </a:stretch>
        </p:blipFill>
        <p:spPr>
          <a:xfrm>
            <a:off x="2032215" y="5943600"/>
            <a:ext cx="837700" cy="1348200"/>
          </a:xfrm>
          <a:prstGeom prst="rect">
            <a:avLst/>
          </a:prstGeom>
        </p:spPr>
      </p:pic>
      <p:graphicFrame>
        <p:nvGraphicFramePr>
          <p:cNvPr id="23" name="Tableau 22"/>
          <p:cNvGraphicFramePr>
            <a:graphicFrameLocks noGrp="1"/>
          </p:cNvGraphicFramePr>
          <p:nvPr/>
        </p:nvGraphicFramePr>
        <p:xfrm>
          <a:off x="76200" y="7597406"/>
          <a:ext cx="6538204" cy="2308594"/>
        </p:xfrm>
        <a:graphic>
          <a:graphicData uri="http://schemas.openxmlformats.org/drawingml/2006/table">
            <a:tbl>
              <a:tblPr firstRow="1" bandRow="1">
                <a:tableStyleId>{5940675A-B579-460E-94D1-54222C63F5DA}</a:tableStyleId>
              </a:tblPr>
              <a:tblGrid>
                <a:gridCol w="1634551"/>
                <a:gridCol w="1413449"/>
                <a:gridCol w="1600200"/>
                <a:gridCol w="1890004"/>
              </a:tblGrid>
              <a:tr h="670336">
                <a:tc gridSpan="4">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700" dirty="0" smtClean="0">
                          <a:latin typeface="Script Ecole 2"/>
                          <a:cs typeface="Script Ecole 2"/>
                        </a:rPr>
                        <a:t>Couper des lignes droites</a:t>
                      </a: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Couper des lignes courbes</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Je découpe, j’assemble, je colle</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78940" rtl="0" eaLnBrk="1" fontAlgn="auto" latinLnBrk="0" hangingPunct="1">
                        <a:lnSpc>
                          <a:spcPct val="100000"/>
                        </a:lnSpc>
                        <a:spcBef>
                          <a:spcPts val="0"/>
                        </a:spcBef>
                        <a:spcAft>
                          <a:spcPts val="0"/>
                        </a:spcAft>
                        <a:buClrTx/>
                        <a:buSzTx/>
                        <a:buFontTx/>
                        <a:buNone/>
                        <a:tabLst/>
                        <a:defRPr/>
                      </a:pPr>
                      <a:r>
                        <a:rPr lang="fr-FR" sz="700" dirty="0" smtClean="0">
                          <a:latin typeface="Script Ecole 2"/>
                          <a:cs typeface="Script Ecole 2"/>
                        </a:rPr>
                        <a:t>Je découpe, j’assemble, je colle (2)</a:t>
                      </a:r>
                    </a:p>
                    <a:p>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r"/>
                      <a:endParaRPr lang="fr-FR" sz="800" dirty="0" smtClean="0">
                        <a:latin typeface="Script Ecole 2"/>
                        <a:cs typeface="Script Ecole 2"/>
                      </a:endParaRPr>
                    </a:p>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endParaRPr lang="fr-FR" sz="700" dirty="0" smtClean="0">
                        <a:latin typeface="Script Ecole 2"/>
                        <a:cs typeface="Script Ecole 2"/>
                      </a:endParaRPr>
                    </a:p>
                    <a:p>
                      <a:pPr algn="l"/>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700" dirty="0" smtClean="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Rectangle à coins arrondis 23"/>
          <p:cNvSpPr/>
          <p:nvPr/>
        </p:nvSpPr>
        <p:spPr>
          <a:xfrm>
            <a:off x="76200" y="75438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25" name="Image 24" descr="Capture d’écran 2016-01-03 à 23.54.53.png"/>
          <p:cNvPicPr>
            <a:picLocks noChangeAspect="1"/>
          </p:cNvPicPr>
          <p:nvPr/>
        </p:nvPicPr>
        <p:blipFill>
          <a:blip r:embed="rId2">
            <a:clrChange>
              <a:clrFrom>
                <a:srgbClr val="FFFFFF"/>
              </a:clrFrom>
              <a:clrTo>
                <a:srgbClr val="FFFFFF">
                  <a:alpha val="0"/>
                </a:srgbClr>
              </a:clrTo>
            </a:clrChange>
          </a:blip>
          <a:stretch>
            <a:fillRect/>
          </a:stretch>
        </p:blipFill>
        <p:spPr>
          <a:xfrm>
            <a:off x="5333998" y="8610600"/>
            <a:ext cx="998958" cy="1223999"/>
          </a:xfrm>
          <a:prstGeom prst="rect">
            <a:avLst/>
          </a:prstGeom>
        </p:spPr>
      </p:pic>
      <p:pic>
        <p:nvPicPr>
          <p:cNvPr id="26" name="Image 25" descr="Capture d’écran 2016-01-03 à 23.54.22.png"/>
          <p:cNvPicPr>
            <a:picLocks noChangeAspect="1"/>
          </p:cNvPicPr>
          <p:nvPr/>
        </p:nvPicPr>
        <p:blipFill>
          <a:blip r:embed="rId3">
            <a:clrChange>
              <a:clrFrom>
                <a:srgbClr val="FEFEFE"/>
              </a:clrFrom>
              <a:clrTo>
                <a:srgbClr val="FEFEFE">
                  <a:alpha val="0"/>
                </a:srgbClr>
              </a:clrTo>
            </a:clrChange>
          </a:blip>
          <a:stretch>
            <a:fillRect/>
          </a:stretch>
        </p:blipFill>
        <p:spPr>
          <a:xfrm>
            <a:off x="3555599" y="8488001"/>
            <a:ext cx="987526" cy="575599"/>
          </a:xfrm>
          <a:prstGeom prst="rect">
            <a:avLst/>
          </a:prstGeom>
        </p:spPr>
      </p:pic>
      <p:pic>
        <p:nvPicPr>
          <p:cNvPr id="27" name="Image 26" descr="Capture d’écran 2016-01-03 à 23.54.17.png"/>
          <p:cNvPicPr>
            <a:picLocks noChangeAspect="1"/>
          </p:cNvPicPr>
          <p:nvPr/>
        </p:nvPicPr>
        <p:blipFill>
          <a:blip r:embed="rId4">
            <a:clrChange>
              <a:clrFrom>
                <a:srgbClr val="FEFEFE"/>
              </a:clrFrom>
              <a:clrTo>
                <a:srgbClr val="FEFEFE">
                  <a:alpha val="0"/>
                </a:srgbClr>
              </a:clrTo>
            </a:clrChange>
          </a:blip>
          <a:stretch>
            <a:fillRect/>
          </a:stretch>
        </p:blipFill>
        <p:spPr>
          <a:xfrm>
            <a:off x="3581400" y="8991600"/>
            <a:ext cx="942174" cy="867748"/>
          </a:xfrm>
          <a:prstGeom prst="rect">
            <a:avLst/>
          </a:prstGeom>
        </p:spPr>
      </p:pic>
      <p:pic>
        <p:nvPicPr>
          <p:cNvPr id="28" name="Image 27" descr="Capture d’écran 2016-01-03 à 23.58.43.png"/>
          <p:cNvPicPr>
            <a:picLocks noChangeAspect="1"/>
          </p:cNvPicPr>
          <p:nvPr/>
        </p:nvPicPr>
        <p:blipFill>
          <a:blip r:embed="rId5"/>
          <a:stretch>
            <a:fillRect/>
          </a:stretch>
        </p:blipFill>
        <p:spPr>
          <a:xfrm>
            <a:off x="228600" y="8547150"/>
            <a:ext cx="1329244" cy="1244400"/>
          </a:xfrm>
          <a:prstGeom prst="rect">
            <a:avLst/>
          </a:prstGeom>
        </p:spPr>
      </p:pic>
      <p:pic>
        <p:nvPicPr>
          <p:cNvPr id="29" name="Image 28" descr="Capture d’écran 2016-01-03 à 23.59.29.png"/>
          <p:cNvPicPr>
            <a:picLocks noChangeAspect="1"/>
          </p:cNvPicPr>
          <p:nvPr/>
        </p:nvPicPr>
        <p:blipFill>
          <a:blip r:embed="rId6"/>
          <a:srcRect t="10889" b="15028"/>
          <a:stretch>
            <a:fillRect/>
          </a:stretch>
        </p:blipFill>
        <p:spPr>
          <a:xfrm>
            <a:off x="1986615" y="8458200"/>
            <a:ext cx="837700" cy="1348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152400" y="129806"/>
          <a:ext cx="6538203" cy="2308594"/>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800" dirty="0" smtClean="0">
                          <a:latin typeface="Script Ecole 2"/>
                          <a:cs typeface="Script Ecole 2"/>
                        </a:rPr>
                        <a:t>Utiliser les</a:t>
                      </a:r>
                      <a:r>
                        <a:rPr lang="fr-FR" sz="800" baseline="0" dirty="0" smtClean="0">
                          <a:latin typeface="Script Ecole 2"/>
                          <a:cs typeface="Script Ecole 2"/>
                        </a:rPr>
                        <a:t> plateaux « verser »</a:t>
                      </a:r>
                      <a:endParaRPr lang="fr-FR" sz="8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Utiliser les plateaux « transvaser </a:t>
                      </a:r>
                      <a:r>
                        <a:rPr lang="fr-FR" sz="800" dirty="0" smtClean="0">
                          <a:latin typeface="Script Ecole 2"/>
                          <a:cs typeface="Script Ecole 2"/>
                        </a:rPr>
                        <a:t>» avec</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Ouvrir,</a:t>
                      </a:r>
                      <a:r>
                        <a:rPr lang="fr-FR" sz="700" baseline="0" dirty="0" smtClean="0">
                          <a:latin typeface="Script Ecole 2"/>
                          <a:cs typeface="Script Ecole 2"/>
                        </a:rPr>
                        <a:t> fermer, presser</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r>
                        <a:rPr lang="fr-FR" sz="900" dirty="0" smtClean="0">
                          <a:latin typeface="Script Ecole 2"/>
                          <a:cs typeface="Script Ecole 2"/>
                        </a:rPr>
                        <a:t>Des</a:t>
                      </a:r>
                      <a:r>
                        <a:rPr lang="fr-FR" sz="900" baseline="0" dirty="0" smtClean="0">
                          <a:latin typeface="Script Ecole 2"/>
                          <a:cs typeface="Script Ecole 2"/>
                        </a:rPr>
                        <a:t> graines avec une cuillère</a:t>
                      </a:r>
                    </a:p>
                    <a:p>
                      <a:pPr algn="l">
                        <a:buFontTx/>
                        <a:buChar char="-"/>
                      </a:pPr>
                      <a:endParaRPr lang="fr-FR" sz="900" baseline="0" dirty="0" smtClean="0">
                        <a:latin typeface="Script Ecole 2"/>
                        <a:cs typeface="Script Ecole 2"/>
                      </a:endParaRPr>
                    </a:p>
                    <a:p>
                      <a:pPr algn="l"/>
                      <a:r>
                        <a:rPr lang="fr-FR" sz="900" baseline="0" dirty="0" smtClean="0">
                          <a:latin typeface="Script Ecole 2"/>
                          <a:cs typeface="Script Ecole 2"/>
                        </a:rPr>
                        <a:t>- De l’eau avec une pipette</a:t>
                      </a:r>
                    </a:p>
                    <a:p>
                      <a:pPr algn="l"/>
                      <a:endParaRPr lang="fr-FR" sz="900" baseline="0" dirty="0" smtClean="0">
                        <a:latin typeface="Script Ecole 2"/>
                        <a:cs typeface="Script Ecole 2"/>
                      </a:endParaRPr>
                    </a:p>
                    <a:p>
                      <a:pPr algn="l"/>
                      <a:r>
                        <a:rPr lang="fr-FR" sz="900" baseline="0" dirty="0" smtClean="0">
                          <a:latin typeface="Script Ecole 2"/>
                          <a:cs typeface="Script Ecole 2"/>
                        </a:rPr>
                        <a:t>- Des graines avec une pince (à p</a:t>
                      </a:r>
                      <a:r>
                        <a:rPr lang="fr-FR" sz="900" baseline="0" dirty="0" smtClean="0">
                          <a:latin typeface="Script Ecole 2"/>
                          <a:cs typeface="Script Ecole 2"/>
                        </a:rPr>
                        <a:t>âte, à cornichon)</a:t>
                      </a: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à coins arrondis 7"/>
          <p:cNvSpPr/>
          <p:nvPr/>
        </p:nvSpPr>
        <p:spPr>
          <a:xfrm>
            <a:off x="152400" y="762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9" name="Image 8" descr="liste-pratique-modific3a9e.png"/>
          <p:cNvPicPr>
            <a:picLocks noChangeAspect="1"/>
          </p:cNvPicPr>
          <p:nvPr/>
        </p:nvPicPr>
        <p:blipFill>
          <a:blip r:embed="rId2">
            <a:clrChange>
              <a:clrFrom>
                <a:srgbClr val="FFFFFF"/>
              </a:clrFrom>
              <a:clrTo>
                <a:srgbClr val="FFFFFF">
                  <a:alpha val="0"/>
                </a:srgbClr>
              </a:clrTo>
            </a:clrChange>
          </a:blip>
          <a:srcRect t="50000" r="55592" b="24880"/>
          <a:stretch>
            <a:fillRect/>
          </a:stretch>
        </p:blipFill>
        <p:spPr>
          <a:xfrm>
            <a:off x="152400" y="914400"/>
            <a:ext cx="2259204" cy="1514792"/>
          </a:xfrm>
          <a:prstGeom prst="rect">
            <a:avLst/>
          </a:prstGeom>
        </p:spPr>
      </p:pic>
      <p:pic>
        <p:nvPicPr>
          <p:cNvPr id="10" name="Image 9" descr="liste-pratique-modific3a9e.png"/>
          <p:cNvPicPr>
            <a:picLocks noChangeAspect="1"/>
          </p:cNvPicPr>
          <p:nvPr/>
        </p:nvPicPr>
        <p:blipFill>
          <a:blip r:embed="rId2">
            <a:clrChange>
              <a:clrFrom>
                <a:srgbClr val="FFFFFF"/>
              </a:clrFrom>
              <a:clrTo>
                <a:srgbClr val="FFFFFF">
                  <a:alpha val="0"/>
                </a:srgbClr>
              </a:clrTo>
            </a:clrChange>
          </a:blip>
          <a:srcRect r="50245" b="68262"/>
          <a:stretch>
            <a:fillRect/>
          </a:stretch>
        </p:blipFill>
        <p:spPr>
          <a:xfrm>
            <a:off x="4516914" y="1090200"/>
            <a:ext cx="1883886" cy="1424400"/>
          </a:xfrm>
          <a:prstGeom prst="rect">
            <a:avLst/>
          </a:prstGeom>
        </p:spPr>
      </p:pic>
      <p:pic>
        <p:nvPicPr>
          <p:cNvPr id="11" name="Image 10" descr="liste-pratique-modific3a9e.png"/>
          <p:cNvPicPr>
            <a:picLocks noChangeAspect="1"/>
          </p:cNvPicPr>
          <p:nvPr/>
        </p:nvPicPr>
        <p:blipFill>
          <a:blip r:embed="rId2">
            <a:clrChange>
              <a:clrFrom>
                <a:srgbClr val="FFFFFF"/>
              </a:clrFrom>
              <a:clrTo>
                <a:srgbClr val="FFFFFF">
                  <a:alpha val="0"/>
                </a:srgbClr>
              </a:clrTo>
            </a:clrChange>
          </a:blip>
          <a:srcRect l="49401" b="92335"/>
          <a:stretch>
            <a:fillRect/>
          </a:stretch>
        </p:blipFill>
        <p:spPr>
          <a:xfrm>
            <a:off x="4495800" y="865444"/>
            <a:ext cx="1970184" cy="353756"/>
          </a:xfrm>
          <a:prstGeom prst="rect">
            <a:avLst/>
          </a:prstGeom>
        </p:spPr>
      </p:pic>
      <p:graphicFrame>
        <p:nvGraphicFramePr>
          <p:cNvPr id="12" name="Tableau 11"/>
          <p:cNvGraphicFramePr>
            <a:graphicFrameLocks noGrp="1"/>
          </p:cNvGraphicFramePr>
          <p:nvPr/>
        </p:nvGraphicFramePr>
        <p:xfrm>
          <a:off x="152400" y="2568206"/>
          <a:ext cx="6538203" cy="2308594"/>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800" dirty="0" smtClean="0">
                          <a:latin typeface="Script Ecole 2"/>
                          <a:cs typeface="Script Ecole 2"/>
                        </a:rPr>
                        <a:t>Utiliser les</a:t>
                      </a:r>
                      <a:r>
                        <a:rPr lang="fr-FR" sz="800" baseline="0" dirty="0" smtClean="0">
                          <a:latin typeface="Script Ecole 2"/>
                          <a:cs typeface="Script Ecole 2"/>
                        </a:rPr>
                        <a:t> plateaux « verser »</a:t>
                      </a:r>
                      <a:endParaRPr lang="fr-FR" sz="8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Utiliser les plateaux « transvaser </a:t>
                      </a:r>
                      <a:r>
                        <a:rPr lang="fr-FR" sz="800" dirty="0" smtClean="0">
                          <a:latin typeface="Script Ecole 2"/>
                          <a:cs typeface="Script Ecole 2"/>
                        </a:rPr>
                        <a:t>» avec</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Ouvrir,</a:t>
                      </a:r>
                      <a:r>
                        <a:rPr lang="fr-FR" sz="700" baseline="0" dirty="0" smtClean="0">
                          <a:latin typeface="Script Ecole 2"/>
                          <a:cs typeface="Script Ecole 2"/>
                        </a:rPr>
                        <a:t> fermer, presser</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r>
                        <a:rPr lang="fr-FR" sz="900" dirty="0" smtClean="0">
                          <a:latin typeface="Script Ecole 2"/>
                          <a:cs typeface="Script Ecole 2"/>
                        </a:rPr>
                        <a:t>Des</a:t>
                      </a:r>
                      <a:r>
                        <a:rPr lang="fr-FR" sz="900" baseline="0" dirty="0" smtClean="0">
                          <a:latin typeface="Script Ecole 2"/>
                          <a:cs typeface="Script Ecole 2"/>
                        </a:rPr>
                        <a:t> graines avec une cuillère</a:t>
                      </a:r>
                    </a:p>
                    <a:p>
                      <a:pPr algn="l">
                        <a:buFontTx/>
                        <a:buChar char="-"/>
                      </a:pPr>
                      <a:endParaRPr lang="fr-FR" sz="900" baseline="0" dirty="0" smtClean="0">
                        <a:latin typeface="Script Ecole 2"/>
                        <a:cs typeface="Script Ecole 2"/>
                      </a:endParaRPr>
                    </a:p>
                    <a:p>
                      <a:pPr algn="l"/>
                      <a:r>
                        <a:rPr lang="fr-FR" sz="900" baseline="0" dirty="0" smtClean="0">
                          <a:latin typeface="Script Ecole 2"/>
                          <a:cs typeface="Script Ecole 2"/>
                        </a:rPr>
                        <a:t>- De l’eau avec une pipette</a:t>
                      </a:r>
                    </a:p>
                    <a:p>
                      <a:pPr algn="l"/>
                      <a:endParaRPr lang="fr-FR" sz="900" baseline="0" dirty="0" smtClean="0">
                        <a:latin typeface="Script Ecole 2"/>
                        <a:cs typeface="Script Ecole 2"/>
                      </a:endParaRPr>
                    </a:p>
                    <a:p>
                      <a:pPr algn="l"/>
                      <a:r>
                        <a:rPr lang="fr-FR" sz="900" baseline="0" dirty="0" smtClean="0">
                          <a:latin typeface="Script Ecole 2"/>
                          <a:cs typeface="Script Ecole 2"/>
                        </a:rPr>
                        <a:t>- Des graines avec une pince (à p</a:t>
                      </a:r>
                      <a:r>
                        <a:rPr lang="fr-FR" sz="900" baseline="0" dirty="0" smtClean="0">
                          <a:latin typeface="Script Ecole 2"/>
                          <a:cs typeface="Script Ecole 2"/>
                        </a:rPr>
                        <a:t>âte, à cornichon)</a:t>
                      </a: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Rectangle à coins arrondis 12"/>
          <p:cNvSpPr/>
          <p:nvPr/>
        </p:nvSpPr>
        <p:spPr>
          <a:xfrm>
            <a:off x="152400" y="25146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14" name="Image 13" descr="liste-pratique-modific3a9e.png"/>
          <p:cNvPicPr>
            <a:picLocks noChangeAspect="1"/>
          </p:cNvPicPr>
          <p:nvPr/>
        </p:nvPicPr>
        <p:blipFill>
          <a:blip r:embed="rId2">
            <a:clrChange>
              <a:clrFrom>
                <a:srgbClr val="FFFFFF"/>
              </a:clrFrom>
              <a:clrTo>
                <a:srgbClr val="FFFFFF">
                  <a:alpha val="0"/>
                </a:srgbClr>
              </a:clrTo>
            </a:clrChange>
          </a:blip>
          <a:srcRect t="50000" r="55592" b="24880"/>
          <a:stretch>
            <a:fillRect/>
          </a:stretch>
        </p:blipFill>
        <p:spPr>
          <a:xfrm>
            <a:off x="152400" y="3352800"/>
            <a:ext cx="2259204" cy="1514792"/>
          </a:xfrm>
          <a:prstGeom prst="rect">
            <a:avLst/>
          </a:prstGeom>
        </p:spPr>
      </p:pic>
      <p:pic>
        <p:nvPicPr>
          <p:cNvPr id="15" name="Image 14" descr="liste-pratique-modific3a9e.png"/>
          <p:cNvPicPr>
            <a:picLocks noChangeAspect="1"/>
          </p:cNvPicPr>
          <p:nvPr/>
        </p:nvPicPr>
        <p:blipFill>
          <a:blip r:embed="rId2">
            <a:clrChange>
              <a:clrFrom>
                <a:srgbClr val="FFFFFF"/>
              </a:clrFrom>
              <a:clrTo>
                <a:srgbClr val="FFFFFF">
                  <a:alpha val="0"/>
                </a:srgbClr>
              </a:clrTo>
            </a:clrChange>
          </a:blip>
          <a:srcRect r="50245" b="68262"/>
          <a:stretch>
            <a:fillRect/>
          </a:stretch>
        </p:blipFill>
        <p:spPr>
          <a:xfrm>
            <a:off x="4516914" y="3528600"/>
            <a:ext cx="1883886" cy="1424400"/>
          </a:xfrm>
          <a:prstGeom prst="rect">
            <a:avLst/>
          </a:prstGeom>
        </p:spPr>
      </p:pic>
      <p:pic>
        <p:nvPicPr>
          <p:cNvPr id="16" name="Image 15" descr="liste-pratique-modific3a9e.png"/>
          <p:cNvPicPr>
            <a:picLocks noChangeAspect="1"/>
          </p:cNvPicPr>
          <p:nvPr/>
        </p:nvPicPr>
        <p:blipFill>
          <a:blip r:embed="rId2">
            <a:clrChange>
              <a:clrFrom>
                <a:srgbClr val="FFFFFF"/>
              </a:clrFrom>
              <a:clrTo>
                <a:srgbClr val="FFFFFF">
                  <a:alpha val="0"/>
                </a:srgbClr>
              </a:clrTo>
            </a:clrChange>
          </a:blip>
          <a:srcRect l="49401" b="92335"/>
          <a:stretch>
            <a:fillRect/>
          </a:stretch>
        </p:blipFill>
        <p:spPr>
          <a:xfrm>
            <a:off x="4495800" y="3303844"/>
            <a:ext cx="1970184" cy="353756"/>
          </a:xfrm>
          <a:prstGeom prst="rect">
            <a:avLst/>
          </a:prstGeom>
        </p:spPr>
      </p:pic>
      <p:graphicFrame>
        <p:nvGraphicFramePr>
          <p:cNvPr id="17" name="Tableau 16"/>
          <p:cNvGraphicFramePr>
            <a:graphicFrameLocks noGrp="1"/>
          </p:cNvGraphicFramePr>
          <p:nvPr/>
        </p:nvGraphicFramePr>
        <p:xfrm>
          <a:off x="152400" y="5082806"/>
          <a:ext cx="6538203" cy="2308594"/>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800" dirty="0" smtClean="0">
                          <a:latin typeface="Script Ecole 2"/>
                          <a:cs typeface="Script Ecole 2"/>
                        </a:rPr>
                        <a:t>Utiliser les</a:t>
                      </a:r>
                      <a:r>
                        <a:rPr lang="fr-FR" sz="800" baseline="0" dirty="0" smtClean="0">
                          <a:latin typeface="Script Ecole 2"/>
                          <a:cs typeface="Script Ecole 2"/>
                        </a:rPr>
                        <a:t> plateaux « verser »</a:t>
                      </a:r>
                      <a:endParaRPr lang="fr-FR" sz="8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Utiliser les plateaux « transvaser </a:t>
                      </a:r>
                      <a:r>
                        <a:rPr lang="fr-FR" sz="800" dirty="0" smtClean="0">
                          <a:latin typeface="Script Ecole 2"/>
                          <a:cs typeface="Script Ecole 2"/>
                        </a:rPr>
                        <a:t>» avec</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Ouvrir,</a:t>
                      </a:r>
                      <a:r>
                        <a:rPr lang="fr-FR" sz="700" baseline="0" dirty="0" smtClean="0">
                          <a:latin typeface="Script Ecole 2"/>
                          <a:cs typeface="Script Ecole 2"/>
                        </a:rPr>
                        <a:t> fermer, presser</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r>
                        <a:rPr lang="fr-FR" sz="900" dirty="0" smtClean="0">
                          <a:latin typeface="Script Ecole 2"/>
                          <a:cs typeface="Script Ecole 2"/>
                        </a:rPr>
                        <a:t>Des</a:t>
                      </a:r>
                      <a:r>
                        <a:rPr lang="fr-FR" sz="900" baseline="0" dirty="0" smtClean="0">
                          <a:latin typeface="Script Ecole 2"/>
                          <a:cs typeface="Script Ecole 2"/>
                        </a:rPr>
                        <a:t> graines avec une cuillère</a:t>
                      </a:r>
                    </a:p>
                    <a:p>
                      <a:pPr algn="l">
                        <a:buFontTx/>
                        <a:buChar char="-"/>
                      </a:pPr>
                      <a:endParaRPr lang="fr-FR" sz="900" baseline="0" dirty="0" smtClean="0">
                        <a:latin typeface="Script Ecole 2"/>
                        <a:cs typeface="Script Ecole 2"/>
                      </a:endParaRPr>
                    </a:p>
                    <a:p>
                      <a:pPr algn="l"/>
                      <a:r>
                        <a:rPr lang="fr-FR" sz="900" baseline="0" dirty="0" smtClean="0">
                          <a:latin typeface="Script Ecole 2"/>
                          <a:cs typeface="Script Ecole 2"/>
                        </a:rPr>
                        <a:t>- De l’eau avec une pipette</a:t>
                      </a:r>
                    </a:p>
                    <a:p>
                      <a:pPr algn="l"/>
                      <a:endParaRPr lang="fr-FR" sz="900" baseline="0" dirty="0" smtClean="0">
                        <a:latin typeface="Script Ecole 2"/>
                        <a:cs typeface="Script Ecole 2"/>
                      </a:endParaRPr>
                    </a:p>
                    <a:p>
                      <a:pPr algn="l"/>
                      <a:r>
                        <a:rPr lang="fr-FR" sz="900" baseline="0" dirty="0" smtClean="0">
                          <a:latin typeface="Script Ecole 2"/>
                          <a:cs typeface="Script Ecole 2"/>
                        </a:rPr>
                        <a:t>- Des graines avec une pince (à p</a:t>
                      </a:r>
                      <a:r>
                        <a:rPr lang="fr-FR" sz="900" baseline="0" dirty="0" smtClean="0">
                          <a:latin typeface="Script Ecole 2"/>
                          <a:cs typeface="Script Ecole 2"/>
                        </a:rPr>
                        <a:t>âte, à cornichon)</a:t>
                      </a: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Rectangle à coins arrondis 17"/>
          <p:cNvSpPr/>
          <p:nvPr/>
        </p:nvSpPr>
        <p:spPr>
          <a:xfrm>
            <a:off x="152400" y="50292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19" name="Image 18" descr="liste-pratique-modific3a9e.png"/>
          <p:cNvPicPr>
            <a:picLocks noChangeAspect="1"/>
          </p:cNvPicPr>
          <p:nvPr/>
        </p:nvPicPr>
        <p:blipFill>
          <a:blip r:embed="rId2">
            <a:clrChange>
              <a:clrFrom>
                <a:srgbClr val="FFFFFF"/>
              </a:clrFrom>
              <a:clrTo>
                <a:srgbClr val="FFFFFF">
                  <a:alpha val="0"/>
                </a:srgbClr>
              </a:clrTo>
            </a:clrChange>
          </a:blip>
          <a:srcRect t="50000" r="55592" b="24880"/>
          <a:stretch>
            <a:fillRect/>
          </a:stretch>
        </p:blipFill>
        <p:spPr>
          <a:xfrm>
            <a:off x="152400" y="5867400"/>
            <a:ext cx="2259204" cy="1514792"/>
          </a:xfrm>
          <a:prstGeom prst="rect">
            <a:avLst/>
          </a:prstGeom>
        </p:spPr>
      </p:pic>
      <p:pic>
        <p:nvPicPr>
          <p:cNvPr id="20" name="Image 19" descr="liste-pratique-modific3a9e.png"/>
          <p:cNvPicPr>
            <a:picLocks noChangeAspect="1"/>
          </p:cNvPicPr>
          <p:nvPr/>
        </p:nvPicPr>
        <p:blipFill>
          <a:blip r:embed="rId2">
            <a:clrChange>
              <a:clrFrom>
                <a:srgbClr val="FFFFFF"/>
              </a:clrFrom>
              <a:clrTo>
                <a:srgbClr val="FFFFFF">
                  <a:alpha val="0"/>
                </a:srgbClr>
              </a:clrTo>
            </a:clrChange>
          </a:blip>
          <a:srcRect r="50245" b="68262"/>
          <a:stretch>
            <a:fillRect/>
          </a:stretch>
        </p:blipFill>
        <p:spPr>
          <a:xfrm>
            <a:off x="4516914" y="6043200"/>
            <a:ext cx="1883886" cy="1424400"/>
          </a:xfrm>
          <a:prstGeom prst="rect">
            <a:avLst/>
          </a:prstGeom>
        </p:spPr>
      </p:pic>
      <p:pic>
        <p:nvPicPr>
          <p:cNvPr id="21" name="Image 20" descr="liste-pratique-modific3a9e.png"/>
          <p:cNvPicPr>
            <a:picLocks noChangeAspect="1"/>
          </p:cNvPicPr>
          <p:nvPr/>
        </p:nvPicPr>
        <p:blipFill>
          <a:blip r:embed="rId2">
            <a:clrChange>
              <a:clrFrom>
                <a:srgbClr val="FFFFFF"/>
              </a:clrFrom>
              <a:clrTo>
                <a:srgbClr val="FFFFFF">
                  <a:alpha val="0"/>
                </a:srgbClr>
              </a:clrTo>
            </a:clrChange>
          </a:blip>
          <a:srcRect l="49401" b="92335"/>
          <a:stretch>
            <a:fillRect/>
          </a:stretch>
        </p:blipFill>
        <p:spPr>
          <a:xfrm>
            <a:off x="4495800" y="5818444"/>
            <a:ext cx="1970184" cy="353756"/>
          </a:xfrm>
          <a:prstGeom prst="rect">
            <a:avLst/>
          </a:prstGeom>
        </p:spPr>
      </p:pic>
      <p:graphicFrame>
        <p:nvGraphicFramePr>
          <p:cNvPr id="22" name="Tableau 21"/>
          <p:cNvGraphicFramePr>
            <a:graphicFrameLocks noGrp="1"/>
          </p:cNvGraphicFramePr>
          <p:nvPr/>
        </p:nvGraphicFramePr>
        <p:xfrm>
          <a:off x="152400" y="7521206"/>
          <a:ext cx="6538203" cy="2308594"/>
        </p:xfrm>
        <a:graphic>
          <a:graphicData uri="http://schemas.openxmlformats.org/drawingml/2006/table">
            <a:tbl>
              <a:tblPr firstRow="1" bandRow="1">
                <a:tableStyleId>{5940675A-B579-460E-94D1-54222C63F5DA}</a:tableStyleId>
              </a:tblPr>
              <a:tblGrid>
                <a:gridCol w="2179401"/>
                <a:gridCol w="2179401"/>
                <a:gridCol w="2179401"/>
              </a:tblGrid>
              <a:tr h="670336">
                <a:tc gridSpan="3">
                  <a:txBody>
                    <a:bodyPr/>
                    <a:lstStyle/>
                    <a:p>
                      <a:pPr algn="ctr"/>
                      <a:r>
                        <a:rPr lang="fr-FR" sz="1000" b="1" u="sng" dirty="0" smtClean="0">
                          <a:latin typeface="Script Ecole 2"/>
                          <a:cs typeface="Script Ecole 2"/>
                        </a:rPr>
                        <a:t>Explorer le monde</a:t>
                      </a:r>
                      <a:endParaRPr lang="fr-FR" sz="700" b="1" u="sng" kern="1200" dirty="0" smtClean="0">
                        <a:solidFill>
                          <a:schemeClr val="tx1"/>
                        </a:solidFill>
                        <a:latin typeface="Script Ecole 2"/>
                        <a:ea typeface="+mn-ea"/>
                        <a:cs typeface="Script Ecole 2"/>
                      </a:endParaRPr>
                    </a:p>
                    <a:p>
                      <a:pPr algn="ctr"/>
                      <a:endParaRPr lang="fr-FR" sz="700" b="1" u="sng" kern="1200" dirty="0" smtClean="0">
                        <a:solidFill>
                          <a:schemeClr val="tx1"/>
                        </a:solidFill>
                        <a:latin typeface="Script Ecole 2"/>
                        <a:ea typeface="+mn-ea"/>
                        <a:cs typeface="Script Ecole 2"/>
                      </a:endParaRPr>
                    </a:p>
                    <a:p>
                      <a:pPr marL="0" marR="0" indent="0" algn="l" defTabSz="478940" rtl="0" eaLnBrk="1" fontAlgn="auto" latinLnBrk="0" hangingPunct="1">
                        <a:lnSpc>
                          <a:spcPct val="100000"/>
                        </a:lnSpc>
                        <a:spcBef>
                          <a:spcPts val="0"/>
                        </a:spcBef>
                        <a:spcAft>
                          <a:spcPts val="0"/>
                        </a:spcAft>
                        <a:buClrTx/>
                        <a:buSzTx/>
                        <a:buFontTx/>
                        <a:buNone/>
                        <a:tabLst/>
                        <a:defRPr/>
                      </a:pPr>
                      <a:r>
                        <a:rPr lang="fr-FR" sz="1000" kern="1200" dirty="0" smtClean="0">
                          <a:solidFill>
                            <a:schemeClr val="tx1"/>
                          </a:solidFill>
                          <a:latin typeface="Script Ecole 2"/>
                          <a:ea typeface="+mn-ea"/>
                          <a:cs typeface="Script Ecole 2"/>
                        </a:rPr>
                        <a:t>COMPETENCE validée :</a:t>
                      </a:r>
                      <a:r>
                        <a:rPr lang="fr-FR" sz="800" kern="1200" baseline="0" dirty="0" smtClean="0">
                          <a:solidFill>
                            <a:srgbClr val="7F7F7F"/>
                          </a:solidFill>
                          <a:latin typeface="Script Ecole 2"/>
                          <a:ea typeface="+mn-ea"/>
                          <a:cs typeface="Script Ecole 2"/>
                        </a:rPr>
                        <a:t> </a:t>
                      </a:r>
                      <a:r>
                        <a:rPr lang="fr-FR" sz="800" dirty="0" smtClean="0"/>
                        <a:t>- Choisir, utiliser et savoir désigner des outils et des matériaux adaptés à une situation, à des actions techniques spécifiques (plier, couper, coller, assembler, actionner...).</a:t>
                      </a:r>
                      <a:endParaRPr lang="fr-FR" sz="800" kern="1200" dirty="0" smtClean="0">
                        <a:solidFill>
                          <a:schemeClr val="tx1">
                            <a:lumMod val="50000"/>
                            <a:lumOff val="50000"/>
                          </a:schemeClr>
                        </a:solidFill>
                        <a:latin typeface="Script Ecole 2"/>
                        <a:ea typeface="+mn-ea"/>
                        <a:cs typeface="Script Ecole 2"/>
                      </a:endParaRPr>
                    </a:p>
                    <a:p>
                      <a:endParaRPr lang="fr-FR" sz="800" b="1" kern="1200" dirty="0" smtClean="0">
                        <a:solidFill>
                          <a:srgbClr val="7F7F7F"/>
                        </a:solidFill>
                        <a:latin typeface="Script Ecole 2"/>
                        <a:ea typeface="+mn-ea"/>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pPr algn="ctr">
                        <a:buFontTx/>
                        <a:buNone/>
                      </a:pPr>
                      <a:endParaRPr lang="fr-FR" sz="1000" b="1" u="sng" dirty="0">
                        <a:latin typeface="Script Ecole 2"/>
                        <a:cs typeface="Script Ecole 2"/>
                      </a:endParaRPr>
                    </a:p>
                  </a:txBody>
                  <a:tcPr>
                    <a:lnL w="12700" cmpd="sng">
                      <a:noFill/>
                    </a:lnL>
                    <a:lnR w="12700" cmpd="sng">
                      <a:noFill/>
                    </a:lnR>
                    <a:lnT w="12700" cmpd="sng">
                      <a:noFill/>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258551">
                <a:tc>
                  <a:txBody>
                    <a:bodyPr/>
                    <a:lstStyle/>
                    <a:p>
                      <a:r>
                        <a:rPr lang="fr-FR" sz="800" dirty="0" smtClean="0">
                          <a:latin typeface="Script Ecole 2"/>
                          <a:cs typeface="Script Ecole 2"/>
                        </a:rPr>
                        <a:t>Utiliser les</a:t>
                      </a:r>
                      <a:r>
                        <a:rPr lang="fr-FR" sz="800" baseline="0" dirty="0" smtClean="0">
                          <a:latin typeface="Script Ecole 2"/>
                          <a:cs typeface="Script Ecole 2"/>
                        </a:rPr>
                        <a:t> plateaux « verser »</a:t>
                      </a:r>
                      <a:endParaRPr lang="fr-FR" sz="800" dirty="0" smtClean="0">
                        <a:latin typeface="Script Ecole 2"/>
                        <a:cs typeface="Script Ecole 2"/>
                      </a:endParaRPr>
                    </a:p>
                    <a:p>
                      <a:endParaRPr lang="fr-FR" sz="8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800" dirty="0" smtClean="0">
                          <a:latin typeface="Script Ecole 2"/>
                          <a:cs typeface="Script Ecole 2"/>
                        </a:rPr>
                        <a:t>Utiliser les plateaux « transvaser </a:t>
                      </a:r>
                      <a:r>
                        <a:rPr lang="fr-FR" sz="800" dirty="0" smtClean="0">
                          <a:latin typeface="Script Ecole 2"/>
                          <a:cs typeface="Script Ecole 2"/>
                        </a:rPr>
                        <a:t>» avec</a:t>
                      </a:r>
                      <a:endParaRPr lang="fr-FR" sz="8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sz="700" dirty="0" smtClean="0">
                          <a:latin typeface="Script Ecole 2"/>
                          <a:cs typeface="Script Ecole 2"/>
                        </a:rPr>
                        <a:t>Etre capable de : Ouvrir,</a:t>
                      </a:r>
                      <a:r>
                        <a:rPr lang="fr-FR" sz="700" baseline="0" dirty="0" smtClean="0">
                          <a:latin typeface="Script Ecole 2"/>
                          <a:cs typeface="Script Ecole 2"/>
                        </a:rPr>
                        <a:t> fermer, presser</a:t>
                      </a:r>
                      <a:endParaRPr lang="fr-FR" sz="7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9707">
                <a:tc>
                  <a:txBody>
                    <a:bodyPr/>
                    <a:lstStyle/>
                    <a:p>
                      <a:pPr algn="ctr"/>
                      <a:endParaRPr lang="fr-FR" sz="900" dirty="0">
                        <a:latin typeface="Script Ecole 2"/>
                        <a:cs typeface="Script Ecole 2"/>
                      </a:endParaRPr>
                    </a:p>
                  </a:txBody>
                  <a:tcPr>
                    <a:lnL w="12700" cmpd="sng">
                      <a:noFill/>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Tx/>
                        <a:buChar char="-"/>
                      </a:pPr>
                      <a:r>
                        <a:rPr lang="fr-FR" sz="900" dirty="0" smtClean="0">
                          <a:latin typeface="Script Ecole 2"/>
                          <a:cs typeface="Script Ecole 2"/>
                        </a:rPr>
                        <a:t>Des</a:t>
                      </a:r>
                      <a:r>
                        <a:rPr lang="fr-FR" sz="900" baseline="0" dirty="0" smtClean="0">
                          <a:latin typeface="Script Ecole 2"/>
                          <a:cs typeface="Script Ecole 2"/>
                        </a:rPr>
                        <a:t> graines avec une cuillère</a:t>
                      </a:r>
                    </a:p>
                    <a:p>
                      <a:pPr algn="l">
                        <a:buFontTx/>
                        <a:buChar char="-"/>
                      </a:pPr>
                      <a:endParaRPr lang="fr-FR" sz="900" baseline="0" dirty="0" smtClean="0">
                        <a:latin typeface="Script Ecole 2"/>
                        <a:cs typeface="Script Ecole 2"/>
                      </a:endParaRPr>
                    </a:p>
                    <a:p>
                      <a:pPr algn="l"/>
                      <a:r>
                        <a:rPr lang="fr-FR" sz="900" baseline="0" dirty="0" smtClean="0">
                          <a:latin typeface="Script Ecole 2"/>
                          <a:cs typeface="Script Ecole 2"/>
                        </a:rPr>
                        <a:t>- De l’eau avec une pipette</a:t>
                      </a:r>
                    </a:p>
                    <a:p>
                      <a:pPr algn="l"/>
                      <a:endParaRPr lang="fr-FR" sz="900" baseline="0" dirty="0" smtClean="0">
                        <a:latin typeface="Script Ecole 2"/>
                        <a:cs typeface="Script Ecole 2"/>
                      </a:endParaRPr>
                    </a:p>
                    <a:p>
                      <a:pPr algn="l"/>
                      <a:r>
                        <a:rPr lang="fr-FR" sz="900" baseline="0" dirty="0" smtClean="0">
                          <a:latin typeface="Script Ecole 2"/>
                          <a:cs typeface="Script Ecole 2"/>
                        </a:rPr>
                        <a:t>- Des graines avec une pince (à p</a:t>
                      </a:r>
                      <a:r>
                        <a:rPr lang="fr-FR" sz="900" baseline="0" dirty="0" smtClean="0">
                          <a:latin typeface="Script Ecole 2"/>
                          <a:cs typeface="Script Ecole 2"/>
                        </a:rPr>
                        <a:t>âte, à cornichon)</a:t>
                      </a: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900" dirty="0">
                        <a:latin typeface="Script Ecole 2"/>
                        <a:cs typeface="Script Ecole 2"/>
                      </a:endParaRPr>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Rectangle à coins arrondis 22"/>
          <p:cNvSpPr/>
          <p:nvPr/>
        </p:nvSpPr>
        <p:spPr>
          <a:xfrm>
            <a:off x="152400" y="7467600"/>
            <a:ext cx="6660000" cy="2345400"/>
          </a:xfrm>
          <a:prstGeom prst="roundRect">
            <a:avLst/>
          </a:prstGeom>
          <a:noFill/>
          <a:ln>
            <a:solidFill>
              <a:schemeClr val="tx1"/>
            </a:solidFill>
          </a:ln>
          <a:effectLst>
            <a:glow rad="101600">
              <a:schemeClr val="bg2">
                <a:lumMod val="90000"/>
                <a:alpha val="75000"/>
              </a:schemeClr>
            </a:glow>
            <a:outerShdw blurRad="40000" dist="20000" dir="5400000" rotWithShape="0">
              <a:srgbClr val="000000">
                <a:alpha val="38000"/>
              </a:srgbClr>
            </a:outerShdw>
            <a:reflection stA="0" endPos="0" dir="5400000" sy="-100000" algn="bl" rotWithShape="0"/>
          </a:effectLst>
        </p:spPr>
        <p:style>
          <a:lnRef idx="1">
            <a:schemeClr val="accent5"/>
          </a:lnRef>
          <a:fillRef idx="2">
            <a:schemeClr val="accent5"/>
          </a:fillRef>
          <a:effectRef idx="1">
            <a:schemeClr val="accent5"/>
          </a:effectRef>
          <a:fontRef idx="minor">
            <a:schemeClr val="dk1"/>
          </a:fontRef>
        </p:style>
        <p:txBody>
          <a:bodyPr lIns="95788" tIns="47894" rIns="95788" bIns="47894" rtlCol="0" anchor="ctr"/>
          <a:lstStyle/>
          <a:p>
            <a:pPr algn="ctr"/>
            <a:endParaRPr lang="fr-FR"/>
          </a:p>
        </p:txBody>
      </p:sp>
      <p:pic>
        <p:nvPicPr>
          <p:cNvPr id="24" name="Image 23" descr="liste-pratique-modific3a9e.png"/>
          <p:cNvPicPr>
            <a:picLocks noChangeAspect="1"/>
          </p:cNvPicPr>
          <p:nvPr/>
        </p:nvPicPr>
        <p:blipFill>
          <a:blip r:embed="rId2">
            <a:clrChange>
              <a:clrFrom>
                <a:srgbClr val="FFFFFF"/>
              </a:clrFrom>
              <a:clrTo>
                <a:srgbClr val="FFFFFF">
                  <a:alpha val="0"/>
                </a:srgbClr>
              </a:clrTo>
            </a:clrChange>
          </a:blip>
          <a:srcRect t="50000" r="55592" b="24880"/>
          <a:stretch>
            <a:fillRect/>
          </a:stretch>
        </p:blipFill>
        <p:spPr>
          <a:xfrm>
            <a:off x="152400" y="8305800"/>
            <a:ext cx="2259204" cy="1514792"/>
          </a:xfrm>
          <a:prstGeom prst="rect">
            <a:avLst/>
          </a:prstGeom>
        </p:spPr>
      </p:pic>
      <p:pic>
        <p:nvPicPr>
          <p:cNvPr id="25" name="Image 24" descr="liste-pratique-modific3a9e.png"/>
          <p:cNvPicPr>
            <a:picLocks noChangeAspect="1"/>
          </p:cNvPicPr>
          <p:nvPr/>
        </p:nvPicPr>
        <p:blipFill>
          <a:blip r:embed="rId2">
            <a:clrChange>
              <a:clrFrom>
                <a:srgbClr val="FFFFFF"/>
              </a:clrFrom>
              <a:clrTo>
                <a:srgbClr val="FFFFFF">
                  <a:alpha val="0"/>
                </a:srgbClr>
              </a:clrTo>
            </a:clrChange>
          </a:blip>
          <a:srcRect r="50245" b="68262"/>
          <a:stretch>
            <a:fillRect/>
          </a:stretch>
        </p:blipFill>
        <p:spPr>
          <a:xfrm>
            <a:off x="4516914" y="8481600"/>
            <a:ext cx="1883886" cy="1424400"/>
          </a:xfrm>
          <a:prstGeom prst="rect">
            <a:avLst/>
          </a:prstGeom>
        </p:spPr>
      </p:pic>
      <p:pic>
        <p:nvPicPr>
          <p:cNvPr id="26" name="Image 25" descr="liste-pratique-modific3a9e.png"/>
          <p:cNvPicPr>
            <a:picLocks noChangeAspect="1"/>
          </p:cNvPicPr>
          <p:nvPr/>
        </p:nvPicPr>
        <p:blipFill>
          <a:blip r:embed="rId2">
            <a:clrChange>
              <a:clrFrom>
                <a:srgbClr val="FFFFFF"/>
              </a:clrFrom>
              <a:clrTo>
                <a:srgbClr val="FFFFFF">
                  <a:alpha val="0"/>
                </a:srgbClr>
              </a:clrTo>
            </a:clrChange>
          </a:blip>
          <a:srcRect l="49401" b="92335"/>
          <a:stretch>
            <a:fillRect/>
          </a:stretch>
        </p:blipFill>
        <p:spPr>
          <a:xfrm>
            <a:off x="4495800" y="8256844"/>
            <a:ext cx="1970184" cy="3537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1198</TotalTime>
  <Words>1492</Words>
  <Application>Microsoft Macintosh PowerPoint</Application>
  <PresentationFormat>Format A4 (210 x 297 mm)</PresentationFormat>
  <Paragraphs>156</Paragraphs>
  <Slides>4</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4</vt:i4>
      </vt:variant>
    </vt:vector>
  </HeadingPairs>
  <TitlesOfParts>
    <vt:vector size="5" baseType="lpstr">
      <vt:lpstr>Thème Office</vt:lpstr>
      <vt:lpstr>Diapositive 1</vt:lpstr>
      <vt:lpstr>Diapositive 2</vt:lpstr>
      <vt:lpstr>Diapositive 3</vt:lpstr>
      <vt:lpstr>Diapositive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Héloïse JEAN</dc:creator>
  <cp:lastModifiedBy>Héloïse JEAN</cp:lastModifiedBy>
  <cp:revision>108</cp:revision>
  <cp:lastPrinted>2016-01-04T13:17:59Z</cp:lastPrinted>
  <dcterms:created xsi:type="dcterms:W3CDTF">2016-01-04T13:10:04Z</dcterms:created>
  <dcterms:modified xsi:type="dcterms:W3CDTF">2016-01-04T13:20:36Z</dcterms:modified>
</cp:coreProperties>
</file>