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3" r:id="rId5"/>
    <p:sldId id="260" r:id="rId6"/>
    <p:sldId id="265" r:id="rId7"/>
    <p:sldId id="261" r:id="rId8"/>
    <p:sldId id="264" r:id="rId9"/>
    <p:sldId id="258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eai72_lemans1/ideefinlan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>Le climat scolaire dans les écoles finlandaises</a:t>
            </a:r>
            <a:endParaRPr lang="fr-FR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Compte-rendu mobilité Erasmus + février 2017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70" y="386366"/>
            <a:ext cx="3449861" cy="1704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3803829"/>
            <a:ext cx="3048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8444" y="2788868"/>
            <a:ext cx="4972988" cy="92024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En rapporter le meilleur…</a:t>
            </a:r>
            <a:endParaRPr lang="fr-FR" sz="2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490175" y="1233449"/>
            <a:ext cx="4790939" cy="785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conclure….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5" y="2195395"/>
            <a:ext cx="521464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222" y="2853262"/>
            <a:ext cx="9070848" cy="138388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Century Gothic"/>
              </a:rPr>
              <a:t>Le </a:t>
            </a:r>
            <a:r>
              <a:rPr lang="fr-FR" dirty="0" err="1">
                <a:solidFill>
                  <a:schemeClr val="tx1"/>
                </a:solidFill>
                <a:latin typeface="Century Gothic"/>
              </a:rPr>
              <a:t>padlet</a:t>
            </a:r>
            <a:r>
              <a:rPr lang="fr-FR" dirty="0">
                <a:solidFill>
                  <a:schemeClr val="tx1"/>
                </a:solidFill>
                <a:latin typeface="Century Gothic"/>
              </a:rPr>
              <a:t> « idées Finlande » :</a:t>
            </a:r>
            <a:r>
              <a:rPr lang="fr-FR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fr-FR" u="sng" dirty="0">
                <a:solidFill>
                  <a:srgbClr val="90BB23"/>
                </a:solidFill>
                <a:latin typeface="Century Gothic"/>
                <a:hlinkClick r:id="rId2"/>
              </a:rPr>
              <a:t>https://</a:t>
            </a:r>
            <a:r>
              <a:rPr lang="fr-FR" u="sng" dirty="0" smtClean="0">
                <a:solidFill>
                  <a:srgbClr val="90BB23"/>
                </a:solidFill>
                <a:latin typeface="Century Gothic"/>
                <a:hlinkClick r:id="rId2"/>
              </a:rPr>
              <a:t>padlet.com/eai72_lemans1/ideefinlande</a:t>
            </a:r>
            <a:endParaRPr lang="fr-FR" u="sng" dirty="0">
              <a:solidFill>
                <a:srgbClr val="90BB23"/>
              </a:solidFill>
              <a:latin typeface="Century Gothic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Century Gothic"/>
              </a:rPr>
              <a:t>Site de la DSDEN /</a:t>
            </a:r>
            <a:r>
              <a:rPr lang="fr-FR" dirty="0" err="1" smtClean="0">
                <a:solidFill>
                  <a:schemeClr val="tx1"/>
                </a:solidFill>
                <a:latin typeface="Century Gothic"/>
              </a:rPr>
              <a:t>viepédagogique</a:t>
            </a:r>
            <a:r>
              <a:rPr lang="fr-FR" dirty="0" smtClean="0">
                <a:solidFill>
                  <a:schemeClr val="tx1"/>
                </a:solidFill>
                <a:latin typeface="Century Gothic"/>
              </a:rPr>
              <a:t>/</a:t>
            </a:r>
            <a:r>
              <a:rPr lang="fr-FR" dirty="0" err="1" smtClean="0">
                <a:solidFill>
                  <a:schemeClr val="tx1"/>
                </a:solidFill>
                <a:latin typeface="Century Gothic"/>
              </a:rPr>
              <a:t>languesvivantes</a:t>
            </a:r>
            <a:r>
              <a:rPr lang="fr-FR" dirty="0" smtClean="0">
                <a:solidFill>
                  <a:schemeClr val="tx1"/>
                </a:solidFill>
                <a:latin typeface="Century Gothic"/>
              </a:rPr>
              <a:t>/</a:t>
            </a:r>
            <a:r>
              <a:rPr lang="fr-FR" dirty="0" err="1" smtClean="0">
                <a:solidFill>
                  <a:schemeClr val="tx1"/>
                </a:solidFill>
                <a:latin typeface="Century Gothic"/>
              </a:rPr>
              <a:t>mobilangueécoleerasmus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975537" y="1233449"/>
            <a:ext cx="2494209" cy="785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aller plus loin…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2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41" y="360608"/>
            <a:ext cx="9645566" cy="6156102"/>
          </a:xfrm>
          <a:prstGeom prst="rect">
            <a:avLst/>
          </a:prstGeom>
        </p:spPr>
      </p:pic>
      <p:pic>
        <p:nvPicPr>
          <p:cNvPr id="5" name="Image 2"/>
          <p:cNvPicPr/>
          <p:nvPr/>
        </p:nvPicPr>
        <p:blipFill>
          <a:blip r:embed="rId3"/>
          <a:stretch/>
        </p:blipFill>
        <p:spPr>
          <a:xfrm>
            <a:off x="1017431" y="360608"/>
            <a:ext cx="10470524" cy="6156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2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5950" y="2369713"/>
            <a:ext cx="9068586" cy="1449466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Un climat scolaire apaisé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1819" y="4520484"/>
            <a:ext cx="3799268" cy="169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Une attention particulière donnée aux espaces</a:t>
            </a:r>
            <a:endParaRPr lang="fr-F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70609" y="4520484"/>
            <a:ext cx="3799268" cy="169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 rythme adapté </a:t>
            </a:r>
            <a:endParaRPr lang="fr-F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109399" y="4520484"/>
            <a:ext cx="3799268" cy="169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Une posture enseignante sereine</a:t>
            </a:r>
            <a:endParaRPr lang="fr-F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65690" y="1233449"/>
            <a:ext cx="2009105" cy="785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59" y="154516"/>
            <a:ext cx="5563133" cy="41724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7" y="2865530"/>
            <a:ext cx="4936360" cy="37023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1" y="107657"/>
            <a:ext cx="3781953" cy="55157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77" y="1704436"/>
            <a:ext cx="3381847" cy="50394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7" y="231887"/>
            <a:ext cx="3705742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Une école qui fait confiance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65690" y="1233449"/>
            <a:ext cx="2009105" cy="785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6"/>
          <p:cNvPicPr/>
          <p:nvPr/>
        </p:nvPicPr>
        <p:blipFill>
          <a:blip r:embed="rId2"/>
          <a:stretch/>
        </p:blipFill>
        <p:spPr>
          <a:xfrm>
            <a:off x="7342446" y="597958"/>
            <a:ext cx="3955080" cy="3037279"/>
          </a:xfrm>
          <a:prstGeom prst="rect">
            <a:avLst/>
          </a:prstGeom>
          <a:ln>
            <a:noFill/>
          </a:ln>
        </p:spPr>
      </p:pic>
      <p:pic>
        <p:nvPicPr>
          <p:cNvPr id="6" name="Image 62"/>
          <p:cNvPicPr/>
          <p:nvPr/>
        </p:nvPicPr>
        <p:blipFill>
          <a:blip r:embed="rId3"/>
          <a:stretch/>
        </p:blipFill>
        <p:spPr>
          <a:xfrm>
            <a:off x="1041700" y="1174804"/>
            <a:ext cx="6300746" cy="4491020"/>
          </a:xfrm>
          <a:prstGeom prst="rect">
            <a:avLst/>
          </a:prstGeom>
          <a:ln>
            <a:noFill/>
          </a:ln>
        </p:spPr>
      </p:pic>
      <p:sp>
        <p:nvSpPr>
          <p:cNvPr id="11" name="CustomShape 24"/>
          <p:cNvSpPr/>
          <p:nvPr/>
        </p:nvSpPr>
        <p:spPr>
          <a:xfrm>
            <a:off x="7983335" y="3858196"/>
            <a:ext cx="2452620" cy="1396385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dirty="0">
                <a:solidFill>
                  <a:srgbClr val="FFFFFF"/>
                </a:solidFill>
                <a:latin typeface="Gill Sans MT"/>
              </a:rPr>
              <a:t>Confiance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fr-FR" sz="2000" b="1" strike="noStrike" dirty="0">
                <a:solidFill>
                  <a:srgbClr val="FFFFFF"/>
                </a:solidFill>
                <a:latin typeface="Gill Sans MT"/>
              </a:rPr>
              <a:t>Autonomie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fr-FR" sz="2000" b="1" strike="noStrike" dirty="0">
                <a:solidFill>
                  <a:srgbClr val="FFFFFF"/>
                </a:solidFill>
                <a:latin typeface="Gill Sans MT"/>
              </a:rPr>
              <a:t>Contrat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fr-FR" sz="2000" b="1" strike="noStrike" dirty="0" smtClean="0">
                <a:solidFill>
                  <a:srgbClr val="FFFFFF"/>
                </a:solidFill>
                <a:latin typeface="Gill Sans MT"/>
              </a:rPr>
              <a:t>Respect…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025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Mais Une école exigeante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65690" y="1233449"/>
            <a:ext cx="2009105" cy="785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/>
          <p:nvPr/>
        </p:nvPicPr>
        <p:blipFill>
          <a:blip r:embed="rId2"/>
          <a:stretch/>
        </p:blipFill>
        <p:spPr>
          <a:xfrm>
            <a:off x="4661108" y="812543"/>
            <a:ext cx="3046680" cy="304668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204838" y="4266456"/>
            <a:ext cx="7727400" cy="9882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 w="31680">
            <a:solidFill>
              <a:srgbClr val="FFFFFF"/>
            </a:solidFill>
            <a:miter/>
          </a:ln>
        </p:spPr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en-US" sz="2800" strike="noStrike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Un </a:t>
            </a:r>
            <a:r>
              <a:rPr lang="en-US" sz="2800" strike="noStrike" dirty="0" err="1">
                <a:solidFill>
                  <a:schemeClr val="bg1">
                    <a:lumMod val="50000"/>
                  </a:schemeClr>
                </a:solidFill>
                <a:latin typeface="Gill Sans MT"/>
              </a:rPr>
              <a:t>exemple</a:t>
            </a:r>
            <a:r>
              <a:rPr lang="en-US" sz="2800" strike="noStrike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: </a:t>
            </a:r>
            <a:r>
              <a:rPr lang="en-US" sz="2800" strike="noStrike" dirty="0" err="1">
                <a:solidFill>
                  <a:schemeClr val="bg1">
                    <a:lumMod val="50000"/>
                  </a:schemeClr>
                </a:solidFill>
                <a:latin typeface="Gill Sans MT"/>
              </a:rPr>
              <a:t>Responsabiliser</a:t>
            </a:r>
            <a:r>
              <a:rPr lang="en-US" sz="2800" strike="noStrike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en-US" sz="2800" strike="noStrike" dirty="0" err="1">
                <a:solidFill>
                  <a:schemeClr val="bg1">
                    <a:lumMod val="50000"/>
                  </a:schemeClr>
                </a:solidFill>
                <a:latin typeface="Gill Sans MT"/>
              </a:rPr>
              <a:t>l’élève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7147775" y="0"/>
            <a:ext cx="3437615" cy="1906073"/>
          </a:xfrm>
          <a:prstGeom prst="wedgeEllipseCallout">
            <a:avLst>
              <a:gd name="adj1" fmla="val -80027"/>
              <a:gd name="adj2" fmla="val 5033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Allo, j’ai été puni parce que j’ai tapé un petit à la récréation pour lui voler son tricycle.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ustomShape 24"/>
          <p:cNvSpPr/>
          <p:nvPr/>
        </p:nvSpPr>
        <p:spPr>
          <a:xfrm>
            <a:off x="745407" y="440199"/>
            <a:ext cx="2452620" cy="164617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dirty="0" smtClean="0">
                <a:solidFill>
                  <a:srgbClr val="FFFFFF"/>
                </a:solidFill>
                <a:latin typeface="Gill Sans MT"/>
              </a:rPr>
              <a:t>Discipline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fr-FR" sz="2000" b="1" strike="noStrike" dirty="0">
                <a:solidFill>
                  <a:srgbClr val="FFFFFF"/>
                </a:solidFill>
                <a:latin typeface="Gill Sans MT"/>
              </a:rPr>
              <a:t>Responsabilité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274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70" y="1862432"/>
            <a:ext cx="6761408" cy="3790514"/>
          </a:xfrm>
          <a:prstGeom prst="rect">
            <a:avLst/>
          </a:prstGeom>
        </p:spPr>
      </p:pic>
      <p:sp>
        <p:nvSpPr>
          <p:cNvPr id="6" name="TextShape 23"/>
          <p:cNvSpPr txBox="1"/>
          <p:nvPr/>
        </p:nvSpPr>
        <p:spPr>
          <a:xfrm>
            <a:off x="3306612" y="2356834"/>
            <a:ext cx="5892162" cy="10615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strike="noStrike" dirty="0" err="1">
                <a:solidFill>
                  <a:srgbClr val="000000"/>
                </a:solidFill>
                <a:latin typeface="Gill Sans MT"/>
              </a:rPr>
              <a:t>Trouver</a:t>
            </a:r>
            <a:r>
              <a:rPr lang="en-US" sz="2000" strike="noStrike" dirty="0">
                <a:solidFill>
                  <a:srgbClr val="000000"/>
                </a:solidFill>
                <a:latin typeface="Gill Sans MT"/>
              </a:rPr>
              <a:t> un </a:t>
            </a:r>
            <a:r>
              <a:rPr lang="en-US" sz="2000" strike="noStrike" dirty="0" err="1">
                <a:solidFill>
                  <a:srgbClr val="000000"/>
                </a:solidFill>
                <a:latin typeface="Gill Sans MT"/>
              </a:rPr>
              <a:t>juste</a:t>
            </a:r>
            <a:r>
              <a:rPr lang="en-US" sz="2000" strike="noStrike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strike="noStrike" dirty="0" err="1">
                <a:solidFill>
                  <a:srgbClr val="000000"/>
                </a:solidFill>
                <a:latin typeface="Gill Sans MT"/>
              </a:rPr>
              <a:t>équilibre</a:t>
            </a:r>
            <a:r>
              <a:rPr lang="en-US" sz="2000" strike="noStrike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strike="noStrike" dirty="0" err="1">
                <a:solidFill>
                  <a:srgbClr val="000000"/>
                </a:solidFill>
                <a:latin typeface="Gill Sans MT"/>
              </a:rPr>
              <a:t>constitue</a:t>
            </a:r>
            <a:r>
              <a:rPr lang="en-US" sz="2000" strike="noStrike" dirty="0">
                <a:solidFill>
                  <a:srgbClr val="000000"/>
                </a:solidFill>
                <a:latin typeface="Gill Sans MT"/>
              </a:rPr>
              <a:t> un </a:t>
            </a:r>
            <a:r>
              <a:rPr lang="en-US" sz="2000" strike="noStrike" dirty="0" err="1">
                <a:solidFill>
                  <a:srgbClr val="000000"/>
                </a:solidFill>
                <a:latin typeface="Gill Sans MT"/>
              </a:rPr>
              <a:t>préalable</a:t>
            </a:r>
            <a:r>
              <a:rPr lang="en-US" sz="2000" strike="noStrike" dirty="0">
                <a:solidFill>
                  <a:srgbClr val="000000"/>
                </a:solidFill>
                <a:latin typeface="Gill Sans MT"/>
              </a:rPr>
              <a:t>…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Gill Sans MT"/>
              </a:rPr>
              <a:t>       </a:t>
            </a:r>
            <a:r>
              <a:rPr lang="en-US" sz="2400" strike="noStrike" dirty="0" smtClean="0">
                <a:solidFill>
                  <a:srgbClr val="000000"/>
                </a:solidFill>
                <a:latin typeface="Gill Sans MT"/>
              </a:rPr>
              <a:t>  Exigence                 </a:t>
            </a:r>
            <a:r>
              <a:rPr lang="en-US" sz="2400" strike="noStrike" dirty="0" err="1">
                <a:solidFill>
                  <a:srgbClr val="000000"/>
                </a:solidFill>
                <a:latin typeface="Gill Sans MT"/>
              </a:rPr>
              <a:t>Bienveillance</a:t>
            </a:r>
            <a:endParaRPr dirty="0"/>
          </a:p>
        </p:txBody>
      </p:sp>
      <p:sp>
        <p:nvSpPr>
          <p:cNvPr id="7" name="CustomShape 12"/>
          <p:cNvSpPr/>
          <p:nvPr/>
        </p:nvSpPr>
        <p:spPr>
          <a:xfrm>
            <a:off x="361754" y="117315"/>
            <a:ext cx="11593440" cy="8049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 dirty="0">
                <a:solidFill>
                  <a:srgbClr val="FF0000"/>
                </a:solidFill>
                <a:latin typeface="Gill Sans MT"/>
              </a:rPr>
              <a:t>Etre autoritaire</a:t>
            </a:r>
            <a:r>
              <a:rPr lang="fr-FR" strike="noStrike" dirty="0">
                <a:solidFill>
                  <a:srgbClr val="FFFFFF"/>
                </a:solidFill>
                <a:latin typeface="Gill Sans MT"/>
              </a:rPr>
              <a:t>                              </a:t>
            </a:r>
            <a:r>
              <a:rPr lang="fr-FR" strike="noStrike" dirty="0">
                <a:solidFill>
                  <a:srgbClr val="FFFF00"/>
                </a:solidFill>
                <a:latin typeface="Gill Sans MT"/>
              </a:rPr>
              <a:t>Faire preuve d’autorité                              </a:t>
            </a:r>
            <a:r>
              <a:rPr lang="fr-FR" strike="noStrike" dirty="0">
                <a:solidFill>
                  <a:srgbClr val="00B050"/>
                </a:solidFill>
                <a:latin typeface="Gill Sans MT"/>
              </a:rPr>
              <a:t>Faire autorité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0" y="1013335"/>
            <a:ext cx="5210300" cy="10969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70" y="1013335"/>
            <a:ext cx="5794926" cy="10969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820" y="26254"/>
            <a:ext cx="2112609" cy="9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584</TotalTime>
  <Words>105</Words>
  <Application>Microsoft Office PowerPoint</Application>
  <PresentationFormat>Grand écran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Century Gothic</vt:lpstr>
      <vt:lpstr>Garamond</vt:lpstr>
      <vt:lpstr>Gill Sans MT</vt:lpstr>
      <vt:lpstr>Savon</vt:lpstr>
      <vt:lpstr>Le climat scolaire dans les écoles finlandaises</vt:lpstr>
      <vt:lpstr>Présentation PowerPoint</vt:lpstr>
      <vt:lpstr>Un climat scolaire apaisé</vt:lpstr>
      <vt:lpstr>Présentation PowerPoint</vt:lpstr>
      <vt:lpstr>Une école qui fait confiance </vt:lpstr>
      <vt:lpstr>Présentation PowerPoint</vt:lpstr>
      <vt:lpstr>Mais Une école exigeante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climat scolaire dans les écoles finlandaises</dc:title>
  <dc:creator>Circo</dc:creator>
  <cp:lastModifiedBy>Circo</cp:lastModifiedBy>
  <cp:revision>35</cp:revision>
  <dcterms:created xsi:type="dcterms:W3CDTF">2017-10-09T07:23:34Z</dcterms:created>
  <dcterms:modified xsi:type="dcterms:W3CDTF">2017-10-09T20:55:46Z</dcterms:modified>
</cp:coreProperties>
</file>