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5" r:id="rId6"/>
    <p:sldId id="267" r:id="rId7"/>
    <p:sldId id="259" r:id="rId8"/>
    <p:sldId id="273" r:id="rId9"/>
    <p:sldId id="274" r:id="rId10"/>
    <p:sldId id="275" r:id="rId11"/>
    <p:sldId id="276" r:id="rId12"/>
    <p:sldId id="277" r:id="rId13"/>
    <p:sldId id="260" r:id="rId14"/>
    <p:sldId id="270" r:id="rId15"/>
    <p:sldId id="271" r:id="rId16"/>
    <p:sldId id="272" r:id="rId17"/>
    <p:sldId id="263" r:id="rId18"/>
    <p:sldId id="268" r:id="rId19"/>
    <p:sldId id="279" r:id="rId20"/>
    <p:sldId id="280" r:id="rId21"/>
    <p:sldId id="278" r:id="rId22"/>
    <p:sldId id="269"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2683"/>
    <a:srgbClr val="007786"/>
    <a:srgbClr val="F5F5F5"/>
    <a:srgbClr val="164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353" autoAdjust="0"/>
    <p:restoredTop sz="94660"/>
  </p:normalViewPr>
  <p:slideViewPr>
    <p:cSldViewPr>
      <p:cViewPr>
        <p:scale>
          <a:sx n="80" d="100"/>
          <a:sy n="80" d="100"/>
        </p:scale>
        <p:origin x="63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05/01/2022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05/01/2022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05/01/2022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05/01/2022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05/01/2022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05/01/2022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3302334-7E8B-4320-A1E2-4B05AC15A670}" type="datetimeFigureOut">
              <a:rPr lang="fr-FR" smtClean="0"/>
              <a:pPr/>
              <a:t>05/01/2022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3302334-7E8B-4320-A1E2-4B05AC15A670}" type="datetimeFigureOut">
              <a:rPr lang="fr-FR" smtClean="0"/>
              <a:pPr/>
              <a:t>05/01/2022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302334-7E8B-4320-A1E2-4B05AC15A670}" type="datetimeFigureOut">
              <a:rPr lang="fr-FR" smtClean="0"/>
              <a:pPr/>
              <a:t>05/01/2022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05/01/2022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05/01/2022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02334-7E8B-4320-A1E2-4B05AC15A670}" type="datetimeFigureOut">
              <a:rPr lang="fr-FR" smtClean="0"/>
              <a:pPr/>
              <a:t>05/01/2022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582E2-60D7-40E7-AECB-CED9E7320F8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autonome-solidarite.fr/articles/violences-a-lecole-quelles-procedur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ducation.gouv.fr/protection-des-personnels-une-priorite-pour-l-education-nationale-5342"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ducation.gouv.fr/protection-des-personnels-une-priorite-pour-l-education-nationale-5342"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ervice-public.fr/particuliers/vosdroits/F33322"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6" name="Picture 372" descr="C:\Users\Tom\AppData\Local\Microsoft\Windows\Temporary Internet Files\Content.IE5\54P6HUVA\MPj043938100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Sous-titre 2"/>
          <p:cNvSpPr>
            <a:spLocks noGrp="1"/>
          </p:cNvSpPr>
          <p:nvPr>
            <p:ph type="subTitle" idx="1"/>
          </p:nvPr>
        </p:nvSpPr>
        <p:spPr>
          <a:xfrm>
            <a:off x="971600" y="2411165"/>
            <a:ext cx="7128792" cy="1752600"/>
          </a:xfrm>
        </p:spPr>
        <p:txBody>
          <a:bodyPr>
            <a:normAutofit/>
          </a:bodyPr>
          <a:lstStyle/>
          <a:p>
            <a:r>
              <a:rPr lang="fr-FR" sz="4400" dirty="0" smtClean="0">
                <a:solidFill>
                  <a:schemeClr val="bg1"/>
                </a:solidFill>
                <a:latin typeface="Brush Script MT" panose="03060802040406070304" pitchFamily="66" charset="0"/>
              </a:rPr>
              <a:t>Les parents respectent les enseignants</a:t>
            </a:r>
          </a:p>
          <a:p>
            <a:endParaRPr lang="fr-FR" dirty="0">
              <a:solidFill>
                <a:schemeClr val="bg1"/>
              </a:solidFill>
              <a:latin typeface="Brush Script MT" panose="03060802040406070304" pitchFamily="66" charset="0"/>
            </a:endParaRPr>
          </a:p>
          <a:p>
            <a:r>
              <a:rPr lang="fr-FR" sz="2000" dirty="0" smtClean="0">
                <a:solidFill>
                  <a:schemeClr val="bg1"/>
                </a:solidFill>
                <a:latin typeface="Arial" panose="020B0604020202020204" pitchFamily="34" charset="0"/>
                <a:cs typeface="Arial" panose="020B0604020202020204" pitchFamily="34" charset="0"/>
              </a:rPr>
              <a:t>Connaître et exploiter les dispositifs de protection des agents</a:t>
            </a:r>
            <a:endParaRPr lang="fr-FR" sz="2000" dirty="0">
              <a:solidFill>
                <a:schemeClr val="bg1"/>
              </a:solidFill>
              <a:latin typeface="Arial" panose="020B0604020202020204" pitchFamily="34" charset="0"/>
              <a:cs typeface="Arial" panose="020B0604020202020204" pitchFamily="34" charset="0"/>
            </a:endParaRPr>
          </a:p>
        </p:txBody>
      </p:sp>
      <p:sp>
        <p:nvSpPr>
          <p:cNvPr id="2" name="Titre 1"/>
          <p:cNvSpPr>
            <a:spLocks noGrp="1"/>
          </p:cNvSpPr>
          <p:nvPr>
            <p:ph type="ctrTitle"/>
          </p:nvPr>
        </p:nvSpPr>
        <p:spPr>
          <a:xfrm>
            <a:off x="395536" y="908720"/>
            <a:ext cx="8352928" cy="1470025"/>
          </a:xfrm>
        </p:spPr>
        <p:txBody>
          <a:bodyPr/>
          <a:lstStyle/>
          <a:p>
            <a:r>
              <a:rPr lang="fr-FR" dirty="0" smtClean="0">
                <a:solidFill>
                  <a:schemeClr val="bg1"/>
                </a:solidFill>
              </a:rPr>
              <a:t>Climat Scolaire – Respecter Autrui</a:t>
            </a:r>
            <a:endParaRPr lang="fr-FR"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 y="-13672"/>
            <a:ext cx="8435280" cy="1143000"/>
          </a:xfrm>
        </p:spPr>
        <p:txBody>
          <a:bodyPr>
            <a:noAutofit/>
          </a:bodyPr>
          <a:lstStyle/>
          <a:p>
            <a:r>
              <a:rPr lang="fr-FR" sz="4000" b="1" dirty="0" smtClean="0"/>
              <a:t>«</a:t>
            </a:r>
            <a:r>
              <a:rPr lang="fr-FR" sz="4000" b="1" dirty="0"/>
              <a:t> Faits établissement </a:t>
            </a:r>
            <a:r>
              <a:rPr lang="fr-FR" sz="4000" b="1" dirty="0" smtClean="0"/>
              <a:t>»</a:t>
            </a:r>
            <a:endParaRPr lang="fr-FR" sz="4000" b="1" dirty="0"/>
          </a:p>
        </p:txBody>
      </p:sp>
      <p:sp>
        <p:nvSpPr>
          <p:cNvPr id="3" name="Espace réservé du contenu 2"/>
          <p:cNvSpPr>
            <a:spLocks noGrp="1"/>
          </p:cNvSpPr>
          <p:nvPr>
            <p:ph idx="1"/>
          </p:nvPr>
        </p:nvSpPr>
        <p:spPr>
          <a:xfrm>
            <a:off x="457200" y="1129328"/>
            <a:ext cx="8075240" cy="4996835"/>
          </a:xfrm>
        </p:spPr>
        <p:txBody>
          <a:bodyPr>
            <a:normAutofit/>
          </a:bodyPr>
          <a:lstStyle/>
          <a:p>
            <a:pPr algn="just"/>
            <a:r>
              <a:rPr lang="fr-FR" sz="2800" dirty="0" smtClean="0"/>
              <a:t>L’</a:t>
            </a:r>
            <a:r>
              <a:rPr lang="fr-FR" sz="2800" b="1" dirty="0" smtClean="0"/>
              <a:t>application « faits établissement » </a:t>
            </a:r>
            <a:r>
              <a:rPr lang="fr-FR" sz="2800" dirty="0" smtClean="0"/>
              <a:t>est</a:t>
            </a:r>
            <a:r>
              <a:rPr lang="fr-FR" sz="2800" b="1" dirty="0" smtClean="0"/>
              <a:t> </a:t>
            </a:r>
            <a:r>
              <a:rPr lang="fr-FR" sz="2800" dirty="0" smtClean="0"/>
              <a:t>accessible depuis l’entrée « enquête et pilotage » de la plateforme ARENA. Elle a été conçue pour permettre aux enseignants de </a:t>
            </a:r>
            <a:r>
              <a:rPr lang="fr-FR" sz="2800" b="1" dirty="0" smtClean="0"/>
              <a:t>signaler tout </a:t>
            </a:r>
            <a:r>
              <a:rPr lang="fr-FR" sz="2800" b="1" dirty="0" smtClean="0"/>
              <a:t>fait préoccupant</a:t>
            </a:r>
            <a:r>
              <a:rPr lang="fr-FR" sz="2800" dirty="0" smtClean="0"/>
              <a:t>, de toute nature (ex.: violence verbale ou physique).</a:t>
            </a:r>
            <a:endParaRPr lang="fr-FR" dirty="0" smtClean="0"/>
          </a:p>
          <a:p>
            <a:pPr algn="just"/>
            <a:endParaRPr lang="fr-FR" dirty="0" smtClean="0"/>
          </a:p>
          <a:p>
            <a:endParaRPr lang="fr-FR" dirty="0"/>
          </a:p>
        </p:txBody>
      </p:sp>
      <p:pic>
        <p:nvPicPr>
          <p:cNvPr id="4" name="Image 3"/>
          <p:cNvPicPr>
            <a:picLocks noChangeAspect="1"/>
          </p:cNvPicPr>
          <p:nvPr/>
        </p:nvPicPr>
        <p:blipFill>
          <a:blip r:embed="rId2"/>
          <a:stretch>
            <a:fillRect/>
          </a:stretch>
        </p:blipFill>
        <p:spPr>
          <a:xfrm>
            <a:off x="250762" y="3789040"/>
            <a:ext cx="8669252" cy="3068960"/>
          </a:xfrm>
          <a:prstGeom prst="rect">
            <a:avLst/>
          </a:prstGeom>
        </p:spPr>
      </p:pic>
    </p:spTree>
    <p:extLst>
      <p:ext uri="{BB962C8B-B14F-4D97-AF65-F5344CB8AC3E}">
        <p14:creationId xmlns:p14="http://schemas.microsoft.com/office/powerpoint/2010/main" val="2032128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saisie du « </a:t>
            </a:r>
            <a:r>
              <a:rPr lang="fr-FR" b="1" dirty="0" smtClean="0"/>
              <a:t>type de fait</a:t>
            </a:r>
            <a:r>
              <a:rPr lang="fr-FR" dirty="0" smtClean="0"/>
              <a:t> »</a:t>
            </a:r>
            <a:endParaRPr lang="fr-FR" dirty="0"/>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1598123"/>
            <a:ext cx="10863262" cy="4350239"/>
          </a:xfrm>
          <a:prstGeom prst="rect">
            <a:avLst/>
          </a:prstGeom>
        </p:spPr>
      </p:pic>
      <p:sp>
        <p:nvSpPr>
          <p:cNvPr id="5" name="Flèche vers le bas 4"/>
          <p:cNvSpPr/>
          <p:nvPr/>
        </p:nvSpPr>
        <p:spPr>
          <a:xfrm rot="4333223">
            <a:off x="4211960" y="3543733"/>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7127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r>
              <a:rPr lang="fr-FR" dirty="0" smtClean="0"/>
              <a:t>La saisie des « </a:t>
            </a:r>
            <a:r>
              <a:rPr lang="fr-FR" b="1" dirty="0" smtClean="0"/>
              <a:t>protagonistes</a:t>
            </a:r>
            <a:r>
              <a:rPr lang="fr-FR" dirty="0" smtClean="0"/>
              <a:t> »</a:t>
            </a:r>
            <a:endParaRPr lang="fr-FR" dirty="0"/>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8329" y="1158081"/>
            <a:ext cx="12296775" cy="5410200"/>
          </a:xfrm>
          <a:prstGeom prst="rect">
            <a:avLst/>
          </a:prstGeom>
        </p:spPr>
      </p:pic>
      <p:sp>
        <p:nvSpPr>
          <p:cNvPr id="6" name="Flèche vers le bas 5"/>
          <p:cNvSpPr/>
          <p:nvPr/>
        </p:nvSpPr>
        <p:spPr>
          <a:xfrm rot="4333223">
            <a:off x="3149137" y="2535621"/>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rot="4333223">
            <a:off x="3437169" y="5196323"/>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316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r>
              <a:rPr lang="fr-FR" dirty="0" smtClean="0"/>
              <a:t>La saisie des « </a:t>
            </a:r>
            <a:r>
              <a:rPr lang="fr-FR" b="1" dirty="0" smtClean="0"/>
              <a:t>suites</a:t>
            </a:r>
            <a:r>
              <a:rPr lang="fr-FR" dirty="0" smtClean="0"/>
              <a:t> » données</a:t>
            </a:r>
            <a:endParaRPr lang="fr-FR" dirty="0"/>
          </a:p>
        </p:txBody>
      </p:sp>
      <p:pic>
        <p:nvPicPr>
          <p:cNvPr id="4" name="Image 3"/>
          <p:cNvPicPr>
            <a:picLocks noChangeAspect="1"/>
          </p:cNvPicPr>
          <p:nvPr/>
        </p:nvPicPr>
        <p:blipFill>
          <a:blip r:embed="rId2"/>
          <a:stretch>
            <a:fillRect/>
          </a:stretch>
        </p:blipFill>
        <p:spPr>
          <a:xfrm>
            <a:off x="0" y="1144288"/>
            <a:ext cx="12268200" cy="5257800"/>
          </a:xfrm>
          <a:prstGeom prst="rect">
            <a:avLst/>
          </a:prstGeom>
        </p:spPr>
      </p:pic>
      <p:sp>
        <p:nvSpPr>
          <p:cNvPr id="6" name="Flèche vers le bas 5"/>
          <p:cNvSpPr/>
          <p:nvPr/>
        </p:nvSpPr>
        <p:spPr>
          <a:xfrm rot="4333223">
            <a:off x="3365161" y="2391604"/>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69664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35280" cy="1930226"/>
          </a:xfrm>
        </p:spPr>
        <p:txBody>
          <a:bodyPr>
            <a:noAutofit/>
          </a:bodyPr>
          <a:lstStyle/>
          <a:p>
            <a:r>
              <a:rPr lang="fr-FR" sz="4000" b="1" dirty="0" smtClean="0"/>
              <a:t>Le dépôt de plainte </a:t>
            </a:r>
            <a:r>
              <a:rPr lang="fr-FR" sz="4000" b="1" i="1" dirty="0" smtClean="0"/>
              <a:t/>
            </a:r>
            <a:br>
              <a:rPr lang="fr-FR" sz="4000" b="1" i="1" dirty="0" smtClean="0"/>
            </a:br>
            <a:r>
              <a:rPr lang="fr-FR" sz="4000" b="1" dirty="0" smtClean="0"/>
              <a:t>et la </a:t>
            </a:r>
            <a:r>
              <a:rPr lang="fr-FR" sz="4000" b="1" dirty="0"/>
              <a:t>protection fonctionnelle des personnels</a:t>
            </a:r>
          </a:p>
        </p:txBody>
      </p:sp>
      <p:sp>
        <p:nvSpPr>
          <p:cNvPr id="3" name="Espace réservé du contenu 2"/>
          <p:cNvSpPr>
            <a:spLocks noGrp="1"/>
          </p:cNvSpPr>
          <p:nvPr>
            <p:ph idx="1"/>
          </p:nvPr>
        </p:nvSpPr>
        <p:spPr>
          <a:xfrm>
            <a:off x="457200" y="2924944"/>
            <a:ext cx="8435280" cy="3201219"/>
          </a:xfrm>
        </p:spPr>
        <p:txBody>
          <a:bodyPr>
            <a:normAutofit/>
          </a:bodyPr>
          <a:lstStyle/>
          <a:p>
            <a:pPr marL="0" indent="0">
              <a:buNone/>
            </a:pPr>
            <a:r>
              <a:rPr lang="fr-FR" b="1" dirty="0"/>
              <a:t>Le dépôt de </a:t>
            </a:r>
            <a:r>
              <a:rPr lang="fr-FR" b="1" dirty="0" smtClean="0"/>
              <a:t>plainte </a:t>
            </a:r>
            <a:r>
              <a:rPr lang="fr-FR" dirty="0" smtClean="0"/>
              <a:t>: </a:t>
            </a:r>
          </a:p>
          <a:p>
            <a:r>
              <a:rPr lang="fr-FR" dirty="0" smtClean="0"/>
              <a:t>Du professeur contre des parents ;</a:t>
            </a:r>
          </a:p>
          <a:p>
            <a:r>
              <a:rPr lang="fr-FR" dirty="0" smtClean="0"/>
              <a:t>De parents</a:t>
            </a:r>
            <a:r>
              <a:rPr lang="fr-FR" dirty="0" smtClean="0"/>
              <a:t> à l’encontre du professeur.</a:t>
            </a:r>
          </a:p>
          <a:p>
            <a:pPr marL="0" indent="0">
              <a:buNone/>
            </a:pPr>
            <a:endParaRPr lang="fr-FR" dirty="0"/>
          </a:p>
          <a:p>
            <a:pPr marL="0" indent="0">
              <a:buNone/>
            </a:pPr>
            <a:r>
              <a:rPr lang="fr-FR" b="1" dirty="0" smtClean="0"/>
              <a:t>La </a:t>
            </a:r>
            <a:r>
              <a:rPr lang="fr-FR" b="1" dirty="0" smtClean="0"/>
              <a:t>protection </a:t>
            </a:r>
            <a:r>
              <a:rPr lang="fr-FR" b="1" dirty="0"/>
              <a:t>fonctionnelle des </a:t>
            </a:r>
            <a:r>
              <a:rPr lang="fr-FR" b="1" dirty="0" smtClean="0"/>
              <a:t>personnels</a:t>
            </a:r>
            <a:endParaRPr lang="fr-FR" b="1" dirty="0"/>
          </a:p>
          <a:p>
            <a:endParaRPr lang="fr-FR" dirty="0"/>
          </a:p>
        </p:txBody>
      </p:sp>
    </p:spTree>
    <p:extLst>
      <p:ext uri="{BB962C8B-B14F-4D97-AF65-F5344CB8AC3E}">
        <p14:creationId xmlns:p14="http://schemas.microsoft.com/office/powerpoint/2010/main" val="3269957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txBox="1">
            <a:spLocks/>
          </p:cNvSpPr>
          <p:nvPr/>
        </p:nvSpPr>
        <p:spPr>
          <a:xfrm>
            <a:off x="323528" y="116631"/>
            <a:ext cx="8802338" cy="1080121"/>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b="1" dirty="0" smtClean="0"/>
              <a:t>Le dépôt de plainte </a:t>
            </a:r>
            <a:r>
              <a:rPr lang="fr-FR" b="1" i="1" dirty="0" smtClean="0"/>
              <a:t>du professeur contre des parents</a:t>
            </a:r>
          </a:p>
          <a:p>
            <a:pPr marL="0" indent="0" algn="ctr">
              <a:buNone/>
            </a:pPr>
            <a:r>
              <a:rPr lang="fr-FR" sz="1400" dirty="0"/>
              <a:t/>
            </a:r>
            <a:br>
              <a:rPr lang="fr-FR" sz="1400" dirty="0"/>
            </a:br>
            <a:endParaRPr lang="fr-FR" sz="1400" dirty="0" smtClean="0"/>
          </a:p>
          <a:p>
            <a:endParaRPr lang="fr-FR" dirty="0" smtClean="0"/>
          </a:p>
          <a:p>
            <a:pPr marL="0" indent="0">
              <a:buNone/>
            </a:pPr>
            <a:endParaRPr lang="fr-FR" dirty="0" smtClean="0"/>
          </a:p>
        </p:txBody>
      </p:sp>
      <p:sp>
        <p:nvSpPr>
          <p:cNvPr id="5" name="Rectangle 4"/>
          <p:cNvSpPr/>
          <p:nvPr/>
        </p:nvSpPr>
        <p:spPr>
          <a:xfrm>
            <a:off x="11764" y="1196752"/>
            <a:ext cx="7440555"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7"/>
          <p:cNvSpPr>
            <a:spLocks noGrp="1"/>
          </p:cNvSpPr>
          <p:nvPr>
            <p:ph idx="1"/>
          </p:nvPr>
        </p:nvSpPr>
        <p:spPr>
          <a:xfrm>
            <a:off x="457200" y="1340768"/>
            <a:ext cx="8229600" cy="4785395"/>
          </a:xfrm>
        </p:spPr>
        <p:txBody>
          <a:bodyPr>
            <a:normAutofit lnSpcReduction="10000"/>
          </a:bodyPr>
          <a:lstStyle/>
          <a:p>
            <a:pPr algn="just"/>
            <a:endParaRPr lang="fr-FR" sz="2000" dirty="0"/>
          </a:p>
          <a:p>
            <a:pPr marL="0" indent="0" algn="just">
              <a:buNone/>
            </a:pPr>
            <a:r>
              <a:rPr lang="fr-FR" dirty="0" smtClean="0"/>
              <a:t>Un professeur peut porter plainte contre des parents d’élèves suite à :</a:t>
            </a:r>
          </a:p>
          <a:p>
            <a:pPr algn="just"/>
            <a:endParaRPr lang="fr-FR" dirty="0"/>
          </a:p>
          <a:p>
            <a:pPr algn="just"/>
            <a:r>
              <a:rPr lang="fr-FR" dirty="0" smtClean="0"/>
              <a:t>Des </a:t>
            </a:r>
            <a:r>
              <a:rPr lang="fr-FR" b="1" dirty="0" smtClean="0"/>
              <a:t>violences verbales</a:t>
            </a:r>
          </a:p>
          <a:p>
            <a:pPr algn="just"/>
            <a:endParaRPr lang="fr-FR" dirty="0" smtClean="0"/>
          </a:p>
          <a:p>
            <a:pPr algn="just"/>
            <a:r>
              <a:rPr lang="fr-FR" dirty="0" smtClean="0"/>
              <a:t>Des </a:t>
            </a:r>
            <a:r>
              <a:rPr lang="fr-FR" b="1" dirty="0" smtClean="0"/>
              <a:t>violences physiques</a:t>
            </a:r>
          </a:p>
          <a:p>
            <a:pPr algn="just"/>
            <a:endParaRPr lang="fr-FR" sz="2000" dirty="0" smtClean="0"/>
          </a:p>
          <a:p>
            <a:pPr algn="just"/>
            <a:endParaRPr lang="fr-FR" sz="2000" dirty="0"/>
          </a:p>
          <a:p>
            <a:pPr marL="0" indent="0" algn="just">
              <a:buNone/>
            </a:pPr>
            <a:r>
              <a:rPr lang="fr-FR" sz="1400" dirty="0"/>
              <a:t>Voir notamment : </a:t>
            </a:r>
            <a:r>
              <a:rPr lang="fr-FR" sz="1400" dirty="0">
                <a:hlinkClick r:id="rId2"/>
              </a:rPr>
              <a:t>https://www.autonome-solidarite.fr/articles/violences-a-lecole-quelles-procedures</a:t>
            </a:r>
            <a:r>
              <a:rPr lang="fr-FR" sz="1400" dirty="0" smtClean="0">
                <a:hlinkClick r:id="rId2"/>
              </a:rPr>
              <a:t>/</a:t>
            </a:r>
            <a:endParaRPr lang="fr-FR" sz="1400" dirty="0" smtClean="0"/>
          </a:p>
          <a:p>
            <a:pPr marL="0" indent="0" algn="just">
              <a:buNone/>
            </a:pPr>
            <a:endParaRPr lang="fr-FR" sz="2000" dirty="0"/>
          </a:p>
          <a:p>
            <a:endParaRPr lang="fr-FR" dirty="0"/>
          </a:p>
        </p:txBody>
      </p:sp>
    </p:spTree>
    <p:extLst>
      <p:ext uri="{BB962C8B-B14F-4D97-AF65-F5344CB8AC3E}">
        <p14:creationId xmlns:p14="http://schemas.microsoft.com/office/powerpoint/2010/main" val="1060547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765" y="4409728"/>
            <a:ext cx="7296540" cy="1611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a:spLocks noChangeArrowheads="1"/>
          </p:cNvSpPr>
          <p:nvPr/>
        </p:nvSpPr>
        <p:spPr bwMode="auto">
          <a:xfrm>
            <a:off x="11764" y="973208"/>
            <a:ext cx="913223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chemeClr val="tx1"/>
                </a:solidFill>
                <a:effectLst/>
                <a:latin typeface="Arial" panose="020B0604020202020204" pitchFamily="34" charset="0"/>
              </a:rPr>
              <a:t>Violences verbales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i="0" u="none" strike="noStrike" cap="none" normalizeH="0" baseline="0" dirty="0" smtClean="0">
                <a:ln>
                  <a:noFill/>
                </a:ln>
                <a:solidFill>
                  <a:schemeClr val="tx1"/>
                </a:solidFill>
                <a:effectLst/>
              </a:rPr>
              <a:t>Les</a:t>
            </a:r>
            <a:r>
              <a:rPr kumimoji="0" lang="fr-FR" altLang="fr-FR" sz="1200" b="1" i="0" u="none" strike="noStrike" cap="none" normalizeH="0" baseline="0" dirty="0" smtClean="0">
                <a:ln>
                  <a:noFill/>
                </a:ln>
                <a:solidFill>
                  <a:schemeClr val="tx1"/>
                </a:solidFill>
                <a:effectLst/>
              </a:rPr>
              <a:t> violences verbales</a:t>
            </a:r>
            <a:r>
              <a:rPr kumimoji="0" lang="fr-FR" altLang="fr-FR" sz="1200" b="0" i="0" u="none" strike="noStrike" cap="none" normalizeH="0" baseline="0" dirty="0" smtClean="0">
                <a:ln>
                  <a:noFill/>
                </a:ln>
                <a:solidFill>
                  <a:schemeClr val="tx1"/>
                </a:solidFill>
                <a:effectLst/>
              </a:rPr>
              <a:t> peuvent prendre différentes formes</a:t>
            </a:r>
            <a:r>
              <a:rPr kumimoji="0" lang="fr-FR" altLang="fr-FR" sz="1200" b="0" i="0" u="none" strike="noStrike" cap="none" normalizeH="0" dirty="0" smtClean="0">
                <a:ln>
                  <a:noFill/>
                </a:ln>
                <a:solidFill>
                  <a:schemeClr val="tx1"/>
                </a:solidFill>
                <a:effectLst/>
              </a:rPr>
              <a:t> : </a:t>
            </a:r>
            <a:r>
              <a:rPr kumimoji="0" lang="fr-FR" altLang="fr-FR" sz="1200" b="0" i="0" u="none" strike="noStrike" cap="none" normalizeH="0" baseline="0" dirty="0" smtClean="0">
                <a:ln>
                  <a:noFill/>
                </a:ln>
                <a:solidFill>
                  <a:schemeClr val="tx1"/>
                </a:solidFill>
                <a:effectLst/>
              </a:rPr>
              <a:t>injures,</a:t>
            </a:r>
            <a:r>
              <a:rPr kumimoji="0" lang="fr-FR" altLang="fr-FR" sz="1200" b="0" i="0" u="none" strike="noStrike" cap="none" normalizeH="0" dirty="0" smtClean="0">
                <a:ln>
                  <a:noFill/>
                </a:ln>
                <a:solidFill>
                  <a:schemeClr val="tx1"/>
                </a:solidFill>
                <a:effectLst/>
              </a:rPr>
              <a:t> </a:t>
            </a:r>
            <a:r>
              <a:rPr kumimoji="0" lang="fr-FR" altLang="fr-FR" sz="1200" b="0" i="0" u="none" strike="noStrike" cap="none" normalizeH="0" baseline="0" dirty="0" smtClean="0">
                <a:ln>
                  <a:noFill/>
                </a:ln>
                <a:solidFill>
                  <a:schemeClr val="tx1"/>
                </a:solidFill>
                <a:effectLst/>
              </a:rPr>
              <a:t>propos diffamatoires, outrage, propos discriminatoires, menaces, harcèlement…</a:t>
            </a:r>
          </a:p>
          <a:p>
            <a:pPr algn="just"/>
            <a:r>
              <a:rPr lang="fr-FR" sz="1200" dirty="0"/>
              <a:t>L'agent public visé par un outrage peut déposer une plainte simple ou une plainte avec constitution de partie civile comme n'importe quelle victime. Il peut aussi saisir le tribunal via une citation directe et demander que l'auteur de l'outrage soit condamné à lui verser des </a:t>
            </a:r>
            <a:r>
              <a:rPr lang="fr-FR" sz="1200" dirty="0" smtClean="0"/>
              <a:t>dommages-intérêts. Le </a:t>
            </a:r>
            <a:r>
              <a:rPr lang="fr-FR" sz="1200" dirty="0"/>
              <a:t>procureur peut aussi décider de lui-même de poursuivre l'auteur de l'outrage.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chemeClr val="tx1"/>
                </a:solidFill>
                <a:effectLst/>
              </a:rPr>
              <a:t>Ces infractions, définies et sanctionnées par le code pénal relèvent du domaine contraventionnel ou délictuel, si leur auteur les a prononcées ou écrites en privé ou en public ou s’il y a une circonstance aggravante reposant par exemple sur des motifs racistes, sexistes ou homophobes.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chemeClr val="tx1"/>
                </a:solidFill>
                <a:effectLst/>
              </a:rPr>
              <a:t>La diffamation est définie dans la loi du 29 juillet 1881 : </a:t>
            </a:r>
            <a:r>
              <a:rPr kumimoji="0" lang="fr-FR" altLang="fr-FR" sz="1200" b="0" i="1" u="none" strike="noStrike" cap="none" normalizeH="0" baseline="0" dirty="0" smtClean="0">
                <a:ln>
                  <a:noFill/>
                </a:ln>
                <a:solidFill>
                  <a:schemeClr val="tx1"/>
                </a:solidFill>
                <a:effectLst/>
              </a:rPr>
              <a:t>« Toute allégation ou imputation d’un fait qui porte atteinte à l’honneur ou à la considération de la personne ou du corps auquel le fait est imputé, est une diffamation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chemeClr val="tx1"/>
                </a:solidFill>
                <a:effectLst/>
              </a:rPr>
              <a:t>La diffamation est publique lorsqu’elle peut être entendue ou lue par un public étranger à la fois à la personne qui diffame et à la victime. Par exemple, le fait de proférer des propos diffamatoires dans l’enceinte de l’école devant plusieurs personnes constitue un délit de diffamation publique. A l’inverse, diffamer une personne par SMS constitue une diffamation privée.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chemeClr val="tx1"/>
                </a:solidFill>
                <a:effectLst/>
              </a:rPr>
              <a:t>La diffamation publique est punissable par une amende de 12 000 euros. En ce qui concerne la diffamation non publique, la sanction est une contravention de 38 euros. Il y a des circonstances aggravantes, en effet lorsque la diffamation est publique et qu’elle a des motifs racistes, sexistes ou homophobes, la sanction encourue est d’un an de prison et de 45 000 euros d’amende.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chemeClr val="tx1"/>
                </a:solidFill>
                <a:effectLst/>
              </a:rPr>
              <a:t>Lorsque le dialogue ne semble plus possible avec un tiers, il évolue trop souvent vers ces formes de violences verbales. Il n’est pas rare, sans rechercher systématiquement les poursuites contre le tiers, que les équipes de L’Autonome de Solidarité Laïque, par la voix et l’écrit de l’avocat-conseil départemental, rappellent à celle ou à celui qui a proféré insultes ou propos diffamatoires, que la Loi s’impose à eux et que si l’irritation peut exister, elle se corrigera par le dialogue et non par la violence. La lettre dite « comminatoire » vise à ramener chacun à la juste raison, sans suite dommageable mais avec le souci de rappeler à chacun à ses obligations et à son devoir de respect.</a:t>
            </a:r>
            <a:endParaRPr kumimoji="0" lang="fr-FR" altLang="fr-F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chemeClr val="tx1"/>
                </a:solidFill>
                <a:effectLst/>
              </a:rPr>
              <a:t>Parfois pourtant, la violence est telle que la Loi doit parler. </a:t>
            </a:r>
            <a:endParaRPr kumimoji="0" lang="fr-FR" altLang="fr-FR" sz="1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385757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8963" y="210026"/>
            <a:ext cx="8967014"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chemeClr val="tx1"/>
                </a:solidFill>
                <a:effectLst/>
                <a:latin typeface="Arial" panose="020B0604020202020204" pitchFamily="34" charset="0"/>
              </a:rPr>
              <a:t>Violences physiques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chemeClr val="tx1"/>
                </a:solidFill>
                <a:effectLst/>
              </a:rPr>
              <a:t>Portant atteinte à la dignité et à l’intégrité de la victime, les actes de violences physiques sont</a:t>
            </a:r>
            <a:r>
              <a:rPr kumimoji="0" lang="fr-FR" altLang="fr-FR" sz="1200" b="1" i="0" u="none" strike="noStrike" cap="none" normalizeH="0" dirty="0" smtClean="0">
                <a:ln>
                  <a:noFill/>
                </a:ln>
                <a:solidFill>
                  <a:schemeClr val="tx1"/>
                </a:solidFill>
                <a:effectLst/>
              </a:rPr>
              <a:t> </a:t>
            </a:r>
            <a:r>
              <a:rPr kumimoji="0" lang="fr-FR" altLang="fr-FR" sz="1200" b="1" i="0" u="none" strike="noStrike" cap="none" normalizeH="0" baseline="0" dirty="0" smtClean="0">
                <a:ln>
                  <a:noFill/>
                </a:ln>
                <a:solidFill>
                  <a:schemeClr val="tx1"/>
                </a:solidFill>
                <a:effectLst/>
              </a:rPr>
              <a:t>souvent fortement médiatisés. </a:t>
            </a:r>
            <a:endParaRPr kumimoji="0" lang="fr-FR" altLang="fr-F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chemeClr val="tx1"/>
                </a:solidFill>
                <a:effectLst/>
              </a:rPr>
              <a:t>Les actes de violence physique constituent des infractions punies par la loi (contravention, délit ou crime). Les sanctions pénales dépendent de la gravité des blessures infligées à la victime. Selon l’article 222-11 du code pénal, </a:t>
            </a:r>
            <a:r>
              <a:rPr kumimoji="0" lang="fr-FR" altLang="fr-FR" sz="1200" b="0" i="1" u="none" strike="noStrike" cap="none" normalizeH="0" baseline="0" dirty="0" smtClean="0">
                <a:ln>
                  <a:noFill/>
                </a:ln>
                <a:solidFill>
                  <a:schemeClr val="tx1"/>
                </a:solidFill>
                <a:effectLst/>
              </a:rPr>
              <a:t>« les violences ayant entraîné une </a:t>
            </a:r>
            <a:r>
              <a:rPr kumimoji="0" lang="fr-FR" altLang="fr-FR" sz="1200" b="1" i="1" u="none" strike="noStrike" cap="none" normalizeH="0" baseline="0" dirty="0" smtClean="0">
                <a:ln>
                  <a:noFill/>
                </a:ln>
                <a:solidFill>
                  <a:schemeClr val="tx1"/>
                </a:solidFill>
                <a:effectLst/>
              </a:rPr>
              <a:t>incapacité totale de travail pendant plus de huit jours</a:t>
            </a:r>
            <a:r>
              <a:rPr kumimoji="0" lang="fr-FR" altLang="fr-FR" sz="1200" b="0" i="1" u="none" strike="noStrike" cap="none" normalizeH="0" baseline="0" dirty="0" smtClean="0">
                <a:ln>
                  <a:noFill/>
                </a:ln>
                <a:solidFill>
                  <a:schemeClr val="tx1"/>
                </a:solidFill>
                <a:effectLst/>
              </a:rPr>
              <a:t> sont punies de trois ans d’emprisonnement et de 45 000 euros d’amende ».</a:t>
            </a:r>
            <a:endParaRPr kumimoji="0" lang="fr-FR" altLang="fr-F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chemeClr val="tx1"/>
                </a:solidFill>
                <a:effectLst/>
              </a:rPr>
              <a:t>Le code pénal prévoit une circonstance aggravante si ces violences sont exercées contre un enseignant ou tout membre des personnels travaillant dans les établissements d’enseignement scolaire. Dans ce cas, </a:t>
            </a:r>
            <a:r>
              <a:rPr kumimoji="0" lang="fr-FR" altLang="fr-FR" sz="1200" b="1" i="0" u="none" strike="noStrike" cap="none" normalizeH="0" baseline="0" dirty="0" smtClean="0">
                <a:ln>
                  <a:noFill/>
                </a:ln>
                <a:solidFill>
                  <a:schemeClr val="tx1"/>
                </a:solidFill>
                <a:effectLst/>
              </a:rPr>
              <a:t>la peine encourue est de cinq ans d’emprisonnement et de 75 000 euros d’amende</a:t>
            </a:r>
            <a:r>
              <a:rPr kumimoji="0" lang="fr-FR" altLang="fr-FR" sz="1200" b="0" i="0" u="none" strike="noStrike" cap="none" normalizeH="0" baseline="0" dirty="0" smtClean="0">
                <a:ln>
                  <a:noFill/>
                </a:ln>
                <a:solidFill>
                  <a:schemeClr val="tx1"/>
                </a:solidFill>
                <a:effectLst/>
              </a:rPr>
              <a:t>. </a:t>
            </a:r>
            <a:r>
              <a:rPr kumimoji="0" lang="fr-FR" altLang="fr-FR" sz="1200" b="1" i="1" u="none" strike="noStrike" cap="none" normalizeH="0" baseline="0" dirty="0" smtClean="0">
                <a:ln>
                  <a:noFill/>
                </a:ln>
                <a:solidFill>
                  <a:schemeClr val="tx1"/>
                </a:solidFill>
                <a:effectLst/>
              </a:rPr>
              <a:t>Pour les violences ayant entraîné une incapacité de travail inférieure ou égale à huit jours ou n’ayant entraîné aucune incapacité de travail</a:t>
            </a:r>
            <a:r>
              <a:rPr kumimoji="0" lang="fr-FR" altLang="fr-FR" sz="1200" b="0" i="0" u="none" strike="noStrike" cap="none" normalizeH="0" baseline="0" dirty="0" smtClean="0">
                <a:ln>
                  <a:noFill/>
                </a:ln>
                <a:solidFill>
                  <a:schemeClr val="tx1"/>
                </a:solidFill>
                <a:effectLst/>
              </a:rPr>
              <a:t>, l’article 222-13 du code pénal prévoit que si celles-ci sont commises sur un enseignant ou tout membre des personnels d’établissement scolaire, la sanction est de </a:t>
            </a:r>
            <a:r>
              <a:rPr kumimoji="0" lang="fr-FR" altLang="fr-FR" sz="1200" b="1" i="0" u="none" strike="noStrike" cap="none" normalizeH="0" baseline="0" dirty="0" smtClean="0">
                <a:ln>
                  <a:noFill/>
                </a:ln>
                <a:solidFill>
                  <a:schemeClr val="tx1"/>
                </a:solidFill>
                <a:effectLst/>
              </a:rPr>
              <a:t>trois ans d’emprisonnement et de 45 000 euros d’amende.</a:t>
            </a:r>
            <a:endParaRPr kumimoji="0" lang="fr-FR" altLang="fr-F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chemeClr val="tx1"/>
                </a:solidFill>
                <a:effectLst/>
              </a:rPr>
              <a:t>Quelles procédures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chemeClr val="tx1"/>
                </a:solidFill>
                <a:effectLst/>
              </a:rPr>
              <a:t>Victime de violences à l’école, les personnels de l’éducation nationale ont différents moyens de signaler ces faits à la justice. Le premier objectif est la sanction pénale de l’auteur de l’infraction, mais la victime peut aussi demander au juge pénal la réparation du préjudice que l’infraction lui a causé.</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chemeClr val="tx1"/>
                </a:solidFill>
                <a:effectLst/>
              </a:rPr>
              <a:t>Différentes actions peuvent être envisagées par la victime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smtClean="0">
                <a:ln>
                  <a:noFill/>
                </a:ln>
                <a:solidFill>
                  <a:schemeClr val="tx1"/>
                </a:solidFill>
                <a:effectLst/>
              </a:rPr>
              <a:t>Soit </a:t>
            </a:r>
            <a:r>
              <a:rPr kumimoji="0" lang="fr-FR" altLang="fr-FR" sz="1200" b="1" i="0" u="none" strike="noStrike" cap="none" normalizeH="0" baseline="0" dirty="0" smtClean="0">
                <a:ln>
                  <a:noFill/>
                </a:ln>
                <a:solidFill>
                  <a:schemeClr val="tx1"/>
                </a:solidFill>
                <a:effectLst/>
              </a:rPr>
              <a:t>une plainte simple</a:t>
            </a:r>
            <a:r>
              <a:rPr kumimoji="0" lang="fr-FR" altLang="fr-FR" sz="1200" b="0" i="0" u="none" strike="noStrike" cap="none" normalizeH="0" baseline="0" dirty="0" smtClean="0">
                <a:ln>
                  <a:noFill/>
                </a:ln>
                <a:solidFill>
                  <a:schemeClr val="tx1"/>
                </a:solidFill>
                <a:effectLst/>
              </a:rPr>
              <a:t>, qui peut être déposée auprès du commissariat de police, la gendarmerie ou le procureur de la République. La plainte permet de demander des sanctions pénales (prison, amende…) contre l’auteur des faits. Mais elle ne permet pas d’obtenir la condamnation de l’auteur à réparer le préjudice subi par la victime (dommages et intérêts pour préjudice subi en raison des violences). Pour que l’auteur soit condamné à indemniser la victime, il faut qu’en plus de la plainte la victime se constitue partie civile. Il appartient ensuite au procureur d’engager les poursuites ou de classer sans suite le dossier. A noter, depuis la nouvelle loi de programmation 2018-2022, il est possible de porter plainte en ligne et de se constituer partie civile par voie dématérialisée.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smtClean="0">
                <a:ln>
                  <a:noFill/>
                </a:ln>
                <a:solidFill>
                  <a:schemeClr val="tx1"/>
                </a:solidFill>
                <a:effectLst/>
              </a:rPr>
              <a:t>Soit </a:t>
            </a:r>
            <a:r>
              <a:rPr kumimoji="0" lang="fr-FR" altLang="fr-FR" sz="1200" b="1" i="0" u="none" strike="noStrike" cap="none" normalizeH="0" baseline="0" dirty="0" smtClean="0">
                <a:ln>
                  <a:noFill/>
                </a:ln>
                <a:solidFill>
                  <a:schemeClr val="tx1"/>
                </a:solidFill>
                <a:effectLst/>
              </a:rPr>
              <a:t>une plainte avec constitution de partie civile</a:t>
            </a:r>
            <a:r>
              <a:rPr kumimoji="0" lang="fr-FR" altLang="fr-FR" sz="1200" b="0" i="0" u="none" strike="noStrike" cap="none" normalizeH="0" baseline="0" dirty="0" smtClean="0">
                <a:ln>
                  <a:noFill/>
                </a:ln>
                <a:solidFill>
                  <a:schemeClr val="tx1"/>
                </a:solidFill>
                <a:effectLst/>
              </a:rPr>
              <a:t>, qui permet à la victime de demander la condamnation de l’auteur et la réparation de son préjudice. C’est une procédure qui entraîne automatiquement la saisine d’un juge d’instruction et l’ouverture d’une enquête mais qui est soumise à certaines conditions : avoir personnellement subi un préjudice, avoir déjà porté plainte sans succès. Par ailleurs, une consignation pourra être demandé au plaignant par le juge d’instruction. Si le juge d’instruction ouvre une information judiciaire, l’enquête commence.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smtClean="0">
                <a:ln>
                  <a:noFill/>
                </a:ln>
                <a:solidFill>
                  <a:schemeClr val="tx1"/>
                </a:solidFill>
                <a:effectLst/>
              </a:rPr>
              <a:t>Soit </a:t>
            </a:r>
            <a:r>
              <a:rPr kumimoji="0" lang="fr-FR" altLang="fr-FR" sz="1200" b="1" i="0" u="none" strike="noStrike" cap="none" normalizeH="0" baseline="0" dirty="0" smtClean="0">
                <a:ln>
                  <a:noFill/>
                </a:ln>
                <a:solidFill>
                  <a:schemeClr val="tx1"/>
                </a:solidFill>
                <a:effectLst/>
              </a:rPr>
              <a:t>la citation directe</a:t>
            </a:r>
            <a:r>
              <a:rPr kumimoji="0" lang="fr-FR" altLang="fr-FR" sz="1200" b="0" i="0" u="none" strike="noStrike" cap="none" normalizeH="0" baseline="0" dirty="0" smtClean="0">
                <a:ln>
                  <a:noFill/>
                </a:ln>
                <a:solidFill>
                  <a:schemeClr val="tx1"/>
                </a:solidFill>
                <a:effectLst/>
              </a:rPr>
              <a:t>, qui permet à la victime de saisir directement la juridiction compétente. Cette procédure ne peut être utilisée que pour certaines infractions : les contraventions (violences légères) et les délits (violences graves…). La victime doit avoir réuni elle-même les éléments de preuves car il n’y a pas d’enquête complémentaire. Elle doit apporter les éléments démontrant la culpabilité de l’auteur et des documents justifiant des préjudices subis. Une consignation sera fixée avant toute audience sur le fond.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115801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1765" y="1196752"/>
            <a:ext cx="7758507" cy="5157192"/>
          </a:xfrm>
          <a:prstGeom prst="rect">
            <a:avLst/>
          </a:prstGeom>
        </p:spPr>
      </p:pic>
      <p:sp>
        <p:nvSpPr>
          <p:cNvPr id="7" name="Espace réservé du contenu 2"/>
          <p:cNvSpPr txBox="1">
            <a:spLocks/>
          </p:cNvSpPr>
          <p:nvPr/>
        </p:nvSpPr>
        <p:spPr>
          <a:xfrm>
            <a:off x="179512" y="188640"/>
            <a:ext cx="8946354" cy="100811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b="1" dirty="0" smtClean="0"/>
              <a:t>Le dépôt de plainte de </a:t>
            </a:r>
            <a:r>
              <a:rPr lang="fr-FR" b="1" i="1" dirty="0" smtClean="0"/>
              <a:t>parents à l’encontre d’un personnel</a:t>
            </a:r>
          </a:p>
          <a:p>
            <a:pPr marL="0" indent="0">
              <a:buNone/>
            </a:pPr>
            <a:r>
              <a:rPr lang="fr-FR" sz="1800" dirty="0" smtClean="0"/>
              <a:t>Voir : </a:t>
            </a:r>
            <a:r>
              <a:rPr lang="fr-FR" sz="1600" dirty="0" smtClean="0">
                <a:hlinkClick r:id="rId3"/>
              </a:rPr>
              <a:t>https</a:t>
            </a:r>
            <a:r>
              <a:rPr lang="fr-FR" sz="1600" dirty="0">
                <a:hlinkClick r:id="rId3"/>
              </a:rPr>
              <a:t>://www.education.gouv.fr/protection-des-personnels-une-priorite-pour-l-education-nationale-5342</a:t>
            </a:r>
            <a:r>
              <a:rPr lang="fr-FR" sz="1400" dirty="0"/>
              <a:t/>
            </a:r>
            <a:br>
              <a:rPr lang="fr-FR" sz="1400" dirty="0"/>
            </a:br>
            <a:endParaRPr lang="fr-FR" sz="1400" dirty="0" smtClean="0"/>
          </a:p>
          <a:p>
            <a:endParaRPr lang="fr-FR" dirty="0" smtClean="0"/>
          </a:p>
          <a:p>
            <a:pPr marL="0" indent="0">
              <a:buNone/>
            </a:pPr>
            <a:endParaRPr lang="fr-FR" dirty="0" smtClean="0"/>
          </a:p>
        </p:txBody>
      </p:sp>
      <p:sp>
        <p:nvSpPr>
          <p:cNvPr id="5" name="Rectangle 4"/>
          <p:cNvSpPr/>
          <p:nvPr/>
        </p:nvSpPr>
        <p:spPr>
          <a:xfrm>
            <a:off x="11764" y="1196752"/>
            <a:ext cx="7440555"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4"/>
          <a:stretch>
            <a:fillRect/>
          </a:stretch>
        </p:blipFill>
        <p:spPr>
          <a:xfrm>
            <a:off x="5148065" y="1241675"/>
            <a:ext cx="3977802" cy="5616326"/>
          </a:xfrm>
          <a:prstGeom prst="rect">
            <a:avLst/>
          </a:prstGeom>
          <a:ln>
            <a:solidFill>
              <a:srgbClr val="482683"/>
            </a:solidFill>
          </a:ln>
        </p:spPr>
      </p:pic>
      <p:sp>
        <p:nvSpPr>
          <p:cNvPr id="6" name="Flèche droite 5"/>
          <p:cNvSpPr/>
          <p:nvPr/>
        </p:nvSpPr>
        <p:spPr>
          <a:xfrm>
            <a:off x="4139952" y="4077072"/>
            <a:ext cx="1224136" cy="108012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94501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203848" y="971437"/>
            <a:ext cx="6143960" cy="5886563"/>
          </a:xfrm>
          <a:prstGeom prst="rect">
            <a:avLst/>
          </a:prstGeom>
        </p:spPr>
      </p:pic>
      <p:pic>
        <p:nvPicPr>
          <p:cNvPr id="5" name="Image 4"/>
          <p:cNvPicPr>
            <a:picLocks noChangeAspect="1"/>
          </p:cNvPicPr>
          <p:nvPr/>
        </p:nvPicPr>
        <p:blipFill>
          <a:blip r:embed="rId3"/>
          <a:stretch>
            <a:fillRect/>
          </a:stretch>
        </p:blipFill>
        <p:spPr>
          <a:xfrm>
            <a:off x="251520" y="1545071"/>
            <a:ext cx="2343791" cy="3356992"/>
          </a:xfrm>
          <a:prstGeom prst="rect">
            <a:avLst/>
          </a:prstGeom>
          <a:ln>
            <a:solidFill>
              <a:srgbClr val="007786"/>
            </a:solidFill>
          </a:ln>
        </p:spPr>
      </p:pic>
      <p:grpSp>
        <p:nvGrpSpPr>
          <p:cNvPr id="3" name="Groupe 2"/>
          <p:cNvGrpSpPr/>
          <p:nvPr/>
        </p:nvGrpSpPr>
        <p:grpSpPr>
          <a:xfrm>
            <a:off x="1080676" y="4469979"/>
            <a:ext cx="1886591" cy="1584176"/>
            <a:chOff x="547299" y="4736902"/>
            <a:chExt cx="1886591" cy="1584176"/>
          </a:xfrm>
        </p:grpSpPr>
        <p:sp>
          <p:nvSpPr>
            <p:cNvPr id="6" name="Flèche à angle droit 5"/>
            <p:cNvSpPr/>
            <p:nvPr/>
          </p:nvSpPr>
          <p:spPr>
            <a:xfrm rot="5400000">
              <a:off x="698507" y="4585694"/>
              <a:ext cx="1584176" cy="188659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Organigramme : Processus 6"/>
            <p:cNvSpPr/>
            <p:nvPr/>
          </p:nvSpPr>
          <p:spPr>
            <a:xfrm>
              <a:off x="580585" y="5817057"/>
              <a:ext cx="1656184" cy="21602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En page 8 de ce guide</a:t>
              </a:r>
              <a:endParaRPr lang="fr-FR" sz="1200" dirty="0"/>
            </a:p>
          </p:txBody>
        </p:sp>
      </p:grpSp>
      <p:sp>
        <p:nvSpPr>
          <p:cNvPr id="8" name="Espace réservé du contenu 2"/>
          <p:cNvSpPr>
            <a:spLocks noGrp="1"/>
          </p:cNvSpPr>
          <p:nvPr>
            <p:ph idx="1"/>
          </p:nvPr>
        </p:nvSpPr>
        <p:spPr>
          <a:xfrm>
            <a:off x="700079" y="260649"/>
            <a:ext cx="8435280" cy="636352"/>
          </a:xfrm>
        </p:spPr>
        <p:txBody>
          <a:bodyPr>
            <a:normAutofit/>
          </a:bodyPr>
          <a:lstStyle/>
          <a:p>
            <a:r>
              <a:rPr lang="fr-FR" b="1" dirty="0" smtClean="0"/>
              <a:t>La </a:t>
            </a:r>
            <a:r>
              <a:rPr lang="fr-FR" b="1" dirty="0" smtClean="0"/>
              <a:t>protection </a:t>
            </a:r>
            <a:r>
              <a:rPr lang="fr-FR" b="1" dirty="0"/>
              <a:t>fonctionnelle des </a:t>
            </a:r>
            <a:r>
              <a:rPr lang="fr-FR" b="1" dirty="0" smtClean="0"/>
              <a:t>personnels</a:t>
            </a:r>
            <a:endParaRPr lang="fr-FR" b="1" dirty="0"/>
          </a:p>
          <a:p>
            <a:endParaRPr lang="fr-FR" dirty="0"/>
          </a:p>
        </p:txBody>
      </p:sp>
    </p:spTree>
    <p:extLst>
      <p:ext uri="{BB962C8B-B14F-4D97-AF65-F5344CB8AC3E}">
        <p14:creationId xmlns:p14="http://schemas.microsoft.com/office/powerpoint/2010/main" val="2750673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6" name="Picture 372" descr="C:\Users\Tom\AppData\Local\Microsoft\Windows\Temporary Internet Files\Content.IE5\54P6HUVA\MPj043938100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Sous-titre 2"/>
          <p:cNvSpPr>
            <a:spLocks noGrp="1"/>
          </p:cNvSpPr>
          <p:nvPr>
            <p:ph type="subTitle" idx="1"/>
          </p:nvPr>
        </p:nvSpPr>
        <p:spPr>
          <a:xfrm>
            <a:off x="899592" y="0"/>
            <a:ext cx="7128792" cy="1752600"/>
          </a:xfrm>
        </p:spPr>
        <p:txBody>
          <a:bodyPr>
            <a:normAutofit/>
          </a:bodyPr>
          <a:lstStyle/>
          <a:p>
            <a:r>
              <a:rPr lang="fr-FR" sz="4400" dirty="0" smtClean="0">
                <a:solidFill>
                  <a:schemeClr val="bg1"/>
                </a:solidFill>
                <a:latin typeface="Brush Script MT" panose="03060802040406070304" pitchFamily="66" charset="0"/>
              </a:rPr>
              <a:t>Les parents respectent les enseignants</a:t>
            </a:r>
          </a:p>
          <a:p>
            <a:r>
              <a:rPr lang="fr-FR" sz="2000" dirty="0" smtClean="0">
                <a:solidFill>
                  <a:schemeClr val="bg1"/>
                </a:solidFill>
                <a:latin typeface="Arial" panose="020B0604020202020204" pitchFamily="34" charset="0"/>
                <a:cs typeface="Arial" panose="020B0604020202020204" pitchFamily="34" charset="0"/>
              </a:rPr>
              <a:t>Connaître et exploiter les dispositifs de protection des agents</a:t>
            </a:r>
            <a:endParaRPr lang="fr-FR" sz="2000" dirty="0">
              <a:solidFill>
                <a:schemeClr val="bg1"/>
              </a:solidFill>
              <a:latin typeface="Arial" panose="020B0604020202020204" pitchFamily="34" charset="0"/>
              <a:cs typeface="Arial" panose="020B0604020202020204" pitchFamily="34" charset="0"/>
            </a:endParaRPr>
          </a:p>
        </p:txBody>
      </p:sp>
      <p:sp>
        <p:nvSpPr>
          <p:cNvPr id="4" name="Titre 3"/>
          <p:cNvSpPr>
            <a:spLocks noGrp="1"/>
          </p:cNvSpPr>
          <p:nvPr>
            <p:ph type="ctrTitle"/>
          </p:nvPr>
        </p:nvSpPr>
        <p:spPr>
          <a:xfrm>
            <a:off x="1043608" y="1484784"/>
            <a:ext cx="7414592" cy="3096343"/>
          </a:xfrm>
        </p:spPr>
        <p:txBody>
          <a:bodyPr>
            <a:noAutofit/>
          </a:bodyPr>
          <a:lstStyle/>
          <a:p>
            <a:pPr algn="l"/>
            <a:r>
              <a:rPr lang="fr-FR" sz="2800" dirty="0" smtClean="0">
                <a:solidFill>
                  <a:schemeClr val="bg1"/>
                </a:solidFill>
              </a:rPr>
              <a:t>L’utilisation </a:t>
            </a:r>
            <a:r>
              <a:rPr lang="fr-FR" sz="2800" dirty="0">
                <a:solidFill>
                  <a:schemeClr val="bg1"/>
                </a:solidFill>
              </a:rPr>
              <a:t>du </a:t>
            </a:r>
            <a:r>
              <a:rPr lang="fr-FR" sz="2800" dirty="0" smtClean="0">
                <a:solidFill>
                  <a:schemeClr val="bg1"/>
                </a:solidFill>
              </a:rPr>
              <a:t>RSST</a:t>
            </a:r>
            <a:br>
              <a:rPr lang="fr-FR" sz="2800" dirty="0" smtClean="0">
                <a:solidFill>
                  <a:schemeClr val="bg1"/>
                </a:solidFill>
              </a:rPr>
            </a:br>
            <a:r>
              <a:rPr lang="fr-FR" sz="2800" dirty="0" smtClean="0">
                <a:solidFill>
                  <a:schemeClr val="bg1"/>
                </a:solidFill>
              </a:rPr>
              <a:t>Le recadrage </a:t>
            </a:r>
            <a:r>
              <a:rPr lang="fr-FR" sz="2800" dirty="0">
                <a:solidFill>
                  <a:schemeClr val="bg1"/>
                </a:solidFill>
              </a:rPr>
              <a:t>de parents par </a:t>
            </a:r>
            <a:r>
              <a:rPr lang="fr-FR" sz="2800" dirty="0">
                <a:solidFill>
                  <a:schemeClr val="bg1"/>
                </a:solidFill>
              </a:rPr>
              <a:t>l’IEN</a:t>
            </a:r>
            <a:br>
              <a:rPr lang="fr-FR" sz="2800" dirty="0">
                <a:solidFill>
                  <a:schemeClr val="bg1"/>
                </a:solidFill>
              </a:rPr>
            </a:br>
            <a:r>
              <a:rPr lang="fr-FR" sz="2800" dirty="0">
                <a:solidFill>
                  <a:schemeClr val="bg1"/>
                </a:solidFill>
              </a:rPr>
              <a:t>L’application « Faits établissement » </a:t>
            </a:r>
            <a:br>
              <a:rPr lang="fr-FR" sz="2800" dirty="0">
                <a:solidFill>
                  <a:schemeClr val="bg1"/>
                </a:solidFill>
              </a:rPr>
            </a:br>
            <a:r>
              <a:rPr lang="fr-FR" sz="2800" dirty="0" smtClean="0">
                <a:solidFill>
                  <a:schemeClr val="bg1"/>
                </a:solidFill>
              </a:rPr>
              <a:t>Le </a:t>
            </a:r>
            <a:r>
              <a:rPr lang="fr-FR" sz="2800" dirty="0">
                <a:solidFill>
                  <a:schemeClr val="bg1"/>
                </a:solidFill>
              </a:rPr>
              <a:t>dépôt de plainte </a:t>
            </a:r>
            <a:r>
              <a:rPr lang="fr-FR" sz="2800" dirty="0" smtClean="0">
                <a:solidFill>
                  <a:schemeClr val="bg1"/>
                </a:solidFill>
              </a:rPr>
              <a:t>et la </a:t>
            </a:r>
            <a:r>
              <a:rPr lang="fr-FR" sz="2800" dirty="0">
                <a:solidFill>
                  <a:schemeClr val="bg1"/>
                </a:solidFill>
              </a:rPr>
              <a:t>protection fonctionnelle des personnels</a:t>
            </a:r>
            <a:br>
              <a:rPr lang="fr-FR" sz="2800" dirty="0">
                <a:solidFill>
                  <a:schemeClr val="bg1"/>
                </a:solidFill>
              </a:rPr>
            </a:br>
            <a:endParaRPr lang="fr-FR" sz="2400" dirty="0">
              <a:solidFill>
                <a:schemeClr val="bg1"/>
              </a:solidFill>
            </a:endParaRPr>
          </a:p>
        </p:txBody>
      </p:sp>
    </p:spTree>
    <p:extLst>
      <p:ext uri="{BB962C8B-B14F-4D97-AF65-F5344CB8AC3E}">
        <p14:creationId xmlns:p14="http://schemas.microsoft.com/office/powerpoint/2010/main" val="1903663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700" dirty="0">
                <a:hlinkClick r:id="rId2"/>
              </a:rPr>
              <a:t>https://</a:t>
            </a:r>
            <a:r>
              <a:rPr lang="fr-FR" sz="2700" dirty="0" smtClean="0">
                <a:hlinkClick r:id="rId2"/>
              </a:rPr>
              <a:t>www.education.gouv.fr/protection-des-personnels-une-priorite-pour-l-education-nationale-5342</a:t>
            </a:r>
            <a:r>
              <a:rPr lang="fr-FR" dirty="0" smtClean="0"/>
              <a:t/>
            </a:r>
            <a:br>
              <a:rPr lang="fr-FR" dirty="0" smtClean="0"/>
            </a:br>
            <a:endParaRPr lang="fr-FR" dirty="0"/>
          </a:p>
        </p:txBody>
      </p:sp>
      <p:pic>
        <p:nvPicPr>
          <p:cNvPr id="4" name="Espace réservé du contenu 3"/>
          <p:cNvPicPr>
            <a:picLocks noGrp="1" noChangeAspect="1"/>
          </p:cNvPicPr>
          <p:nvPr>
            <p:ph idx="1"/>
          </p:nvPr>
        </p:nvPicPr>
        <p:blipFill>
          <a:blip r:embed="rId3"/>
          <a:stretch>
            <a:fillRect/>
          </a:stretch>
        </p:blipFill>
        <p:spPr>
          <a:xfrm>
            <a:off x="11765" y="1196752"/>
            <a:ext cx="7758507" cy="5157192"/>
          </a:xfrm>
          <a:prstGeom prst="rect">
            <a:avLst/>
          </a:prstGeom>
        </p:spPr>
      </p:pic>
      <p:pic>
        <p:nvPicPr>
          <p:cNvPr id="5" name="Image 4"/>
          <p:cNvPicPr>
            <a:picLocks noChangeAspect="1"/>
          </p:cNvPicPr>
          <p:nvPr/>
        </p:nvPicPr>
        <p:blipFill>
          <a:blip r:embed="rId4"/>
          <a:stretch>
            <a:fillRect/>
          </a:stretch>
        </p:blipFill>
        <p:spPr>
          <a:xfrm>
            <a:off x="5613104" y="1772817"/>
            <a:ext cx="3530896" cy="5057272"/>
          </a:xfrm>
          <a:prstGeom prst="rect">
            <a:avLst/>
          </a:prstGeom>
        </p:spPr>
      </p:pic>
      <p:sp>
        <p:nvSpPr>
          <p:cNvPr id="6" name="Flèche droite 5"/>
          <p:cNvSpPr/>
          <p:nvPr/>
        </p:nvSpPr>
        <p:spPr>
          <a:xfrm>
            <a:off x="4355976" y="4437112"/>
            <a:ext cx="1728192" cy="1080120"/>
          </a:xfrm>
          <a:prstGeom prst="rightArrow">
            <a:avLst/>
          </a:prstGeom>
          <a:solidFill>
            <a:srgbClr val="164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40243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188" y="116632"/>
            <a:ext cx="8435280" cy="1143000"/>
          </a:xfrm>
        </p:spPr>
        <p:txBody>
          <a:bodyPr>
            <a:noAutofit/>
          </a:bodyPr>
          <a:lstStyle/>
          <a:p>
            <a:r>
              <a:rPr lang="fr-FR" sz="4000" b="1" dirty="0"/>
              <a:t>L’utilisation du RSST </a:t>
            </a:r>
          </a:p>
        </p:txBody>
      </p:sp>
      <p:sp>
        <p:nvSpPr>
          <p:cNvPr id="3" name="Espace réservé du contenu 2"/>
          <p:cNvSpPr>
            <a:spLocks noGrp="1"/>
          </p:cNvSpPr>
          <p:nvPr>
            <p:ph idx="1"/>
          </p:nvPr>
        </p:nvSpPr>
        <p:spPr>
          <a:xfrm>
            <a:off x="457200" y="1417638"/>
            <a:ext cx="8219256" cy="4708525"/>
          </a:xfrm>
        </p:spPr>
        <p:txBody>
          <a:bodyPr>
            <a:normAutofit lnSpcReduction="10000"/>
          </a:bodyPr>
          <a:lstStyle/>
          <a:p>
            <a:pPr algn="just"/>
            <a:r>
              <a:rPr lang="fr-FR" dirty="0" smtClean="0"/>
              <a:t>Le </a:t>
            </a:r>
            <a:r>
              <a:rPr lang="fr-FR" b="1" dirty="0" smtClean="0"/>
              <a:t>registre de santé et de sécurité au travail </a:t>
            </a:r>
            <a:r>
              <a:rPr lang="fr-FR" dirty="0" smtClean="0"/>
              <a:t>est un outil permettant de conserver une trace des événements survenant au sein de l’école mettant en jeu </a:t>
            </a:r>
            <a:r>
              <a:rPr lang="fr-FR" b="1" dirty="0" smtClean="0"/>
              <a:t>la santé et / ou la sécurité des usagers</a:t>
            </a:r>
            <a:r>
              <a:rPr lang="fr-FR" dirty="0" smtClean="0"/>
              <a:t> (et notamment des enseignants). </a:t>
            </a:r>
          </a:p>
          <a:p>
            <a:pPr algn="just"/>
            <a:r>
              <a:rPr lang="fr-FR" dirty="0" smtClean="0"/>
              <a:t>En rédigeant une </a:t>
            </a:r>
            <a:r>
              <a:rPr lang="fr-FR" b="1" dirty="0" smtClean="0"/>
              <a:t>Fiche RSST </a:t>
            </a:r>
            <a:r>
              <a:rPr lang="fr-FR" dirty="0" smtClean="0"/>
              <a:t>et en l’adressant à l’IEN, l’équipe enseignante recevra en retour une liste de propositions à mettre en œuvre ainsi que les aides à disposition.</a:t>
            </a:r>
            <a:endParaRPr lang="fr-FR" dirty="0"/>
          </a:p>
          <a:p>
            <a:endParaRPr lang="fr-FR" dirty="0"/>
          </a:p>
        </p:txBody>
      </p:sp>
    </p:spTree>
    <p:extLst>
      <p:ext uri="{BB962C8B-B14F-4D97-AF65-F5344CB8AC3E}">
        <p14:creationId xmlns:p14="http://schemas.microsoft.com/office/powerpoint/2010/main" val="2685019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188" y="0"/>
            <a:ext cx="8435280" cy="1212222"/>
          </a:xfrm>
        </p:spPr>
        <p:txBody>
          <a:bodyPr>
            <a:noAutofit/>
          </a:bodyPr>
          <a:lstStyle/>
          <a:p>
            <a:r>
              <a:rPr lang="fr-FR" sz="4000" b="1" dirty="0" smtClean="0"/>
              <a:t>Un exemple de fiche RSST</a:t>
            </a:r>
            <a:br>
              <a:rPr lang="fr-FR" sz="4000" b="1" dirty="0" smtClean="0"/>
            </a:br>
            <a:r>
              <a:rPr lang="fr-FR" sz="3200" dirty="0" smtClean="0"/>
              <a:t>Partie réservée à l’usager déclarant</a:t>
            </a:r>
            <a:endParaRPr lang="fr-FR" sz="3200" dirty="0"/>
          </a:p>
        </p:txBody>
      </p:sp>
      <p:pic>
        <p:nvPicPr>
          <p:cNvPr id="5" name="Image 4"/>
          <p:cNvPicPr>
            <a:picLocks noChangeAspect="1"/>
          </p:cNvPicPr>
          <p:nvPr/>
        </p:nvPicPr>
        <p:blipFill>
          <a:blip r:embed="rId2"/>
          <a:stretch>
            <a:fillRect/>
          </a:stretch>
        </p:blipFill>
        <p:spPr>
          <a:xfrm>
            <a:off x="468916" y="1212222"/>
            <a:ext cx="8195823" cy="5645778"/>
          </a:xfrm>
          <a:prstGeom prst="rect">
            <a:avLst/>
          </a:prstGeom>
          <a:ln>
            <a:solidFill>
              <a:schemeClr val="tx1"/>
            </a:solidFill>
          </a:ln>
        </p:spPr>
      </p:pic>
    </p:spTree>
    <p:extLst>
      <p:ext uri="{BB962C8B-B14F-4D97-AF65-F5344CB8AC3E}">
        <p14:creationId xmlns:p14="http://schemas.microsoft.com/office/powerpoint/2010/main" val="2259530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188" y="188640"/>
            <a:ext cx="8435280" cy="692696"/>
          </a:xfrm>
        </p:spPr>
        <p:txBody>
          <a:bodyPr>
            <a:noAutofit/>
          </a:bodyPr>
          <a:lstStyle/>
          <a:p>
            <a:r>
              <a:rPr lang="fr-FR" sz="4000" b="1" dirty="0" smtClean="0"/>
              <a:t>Un exemple de fiche RSST</a:t>
            </a:r>
            <a:br>
              <a:rPr lang="fr-FR" sz="4000" b="1" dirty="0" smtClean="0"/>
            </a:br>
            <a:r>
              <a:rPr lang="fr-FR" sz="3200" dirty="0"/>
              <a:t>Partie réservée </a:t>
            </a:r>
            <a:r>
              <a:rPr lang="fr-FR" sz="3200" dirty="0" smtClean="0"/>
              <a:t>au directeur</a:t>
            </a:r>
            <a:endParaRPr lang="fr-FR" sz="4000" b="1" dirty="0"/>
          </a:p>
        </p:txBody>
      </p:sp>
      <p:pic>
        <p:nvPicPr>
          <p:cNvPr id="4" name="Image 3"/>
          <p:cNvPicPr>
            <a:picLocks noChangeAspect="1"/>
          </p:cNvPicPr>
          <p:nvPr/>
        </p:nvPicPr>
        <p:blipFill>
          <a:blip r:embed="rId2"/>
          <a:stretch>
            <a:fillRect/>
          </a:stretch>
        </p:blipFill>
        <p:spPr>
          <a:xfrm>
            <a:off x="349188" y="1083658"/>
            <a:ext cx="8435280" cy="5774342"/>
          </a:xfrm>
          <a:prstGeom prst="rect">
            <a:avLst/>
          </a:prstGeom>
          <a:ln>
            <a:solidFill>
              <a:schemeClr val="tx1"/>
            </a:solidFill>
          </a:ln>
        </p:spPr>
      </p:pic>
    </p:spTree>
    <p:extLst>
      <p:ext uri="{BB962C8B-B14F-4D97-AF65-F5344CB8AC3E}">
        <p14:creationId xmlns:p14="http://schemas.microsoft.com/office/powerpoint/2010/main" val="1014445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188" y="260648"/>
            <a:ext cx="8435280" cy="1152128"/>
          </a:xfrm>
        </p:spPr>
        <p:txBody>
          <a:bodyPr>
            <a:noAutofit/>
          </a:bodyPr>
          <a:lstStyle/>
          <a:p>
            <a:r>
              <a:rPr lang="fr-FR" sz="4000" b="1" dirty="0" smtClean="0"/>
              <a:t>Un exemple de fiche RSST</a:t>
            </a:r>
            <a:br>
              <a:rPr lang="fr-FR" sz="4000" b="1" dirty="0" smtClean="0"/>
            </a:br>
            <a:r>
              <a:rPr lang="fr-FR" sz="4000" dirty="0" smtClean="0"/>
              <a:t>Partie réservée à l’IEN </a:t>
            </a:r>
            <a:endParaRPr lang="fr-FR" sz="4000" dirty="0"/>
          </a:p>
        </p:txBody>
      </p:sp>
      <p:pic>
        <p:nvPicPr>
          <p:cNvPr id="5" name="Image 4"/>
          <p:cNvPicPr>
            <a:picLocks noChangeAspect="1"/>
          </p:cNvPicPr>
          <p:nvPr/>
        </p:nvPicPr>
        <p:blipFill>
          <a:blip r:embed="rId2"/>
          <a:stretch>
            <a:fillRect/>
          </a:stretch>
        </p:blipFill>
        <p:spPr>
          <a:xfrm>
            <a:off x="266856" y="1520402"/>
            <a:ext cx="8599943" cy="5328592"/>
          </a:xfrm>
          <a:prstGeom prst="rect">
            <a:avLst/>
          </a:prstGeom>
          <a:ln>
            <a:solidFill>
              <a:schemeClr val="tx1"/>
            </a:solidFill>
          </a:ln>
        </p:spPr>
      </p:pic>
    </p:spTree>
    <p:extLst>
      <p:ext uri="{BB962C8B-B14F-4D97-AF65-F5344CB8AC3E}">
        <p14:creationId xmlns:p14="http://schemas.microsoft.com/office/powerpoint/2010/main" val="1221089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35280" cy="1143000"/>
          </a:xfrm>
        </p:spPr>
        <p:txBody>
          <a:bodyPr>
            <a:noAutofit/>
          </a:bodyPr>
          <a:lstStyle/>
          <a:p>
            <a:r>
              <a:rPr lang="fr-FR" sz="4000" b="1" dirty="0"/>
              <a:t>Recadrage de parents par l’IEN</a:t>
            </a:r>
          </a:p>
        </p:txBody>
      </p:sp>
      <p:sp>
        <p:nvSpPr>
          <p:cNvPr id="3" name="Espace réservé du contenu 2"/>
          <p:cNvSpPr>
            <a:spLocks noGrp="1"/>
          </p:cNvSpPr>
          <p:nvPr>
            <p:ph idx="1"/>
          </p:nvPr>
        </p:nvSpPr>
        <p:spPr>
          <a:xfrm>
            <a:off x="457200" y="1700808"/>
            <a:ext cx="8435280" cy="4425355"/>
          </a:xfrm>
        </p:spPr>
        <p:txBody>
          <a:bodyPr>
            <a:normAutofit fontScale="92500" lnSpcReduction="10000"/>
          </a:bodyPr>
          <a:lstStyle/>
          <a:p>
            <a:pPr algn="just"/>
            <a:r>
              <a:rPr lang="fr-FR" dirty="0" smtClean="0"/>
              <a:t>Le recadrage de parents par l’IEN peut s’effectuer dans différents contextes.</a:t>
            </a:r>
          </a:p>
          <a:p>
            <a:pPr algn="just"/>
            <a:endParaRPr lang="fr-FR" dirty="0"/>
          </a:p>
          <a:p>
            <a:pPr algn="just"/>
            <a:r>
              <a:rPr lang="fr-FR" dirty="0" smtClean="0"/>
              <a:t>Soit l’IEN assiste en direct au conflit (par exemple dans le cadre d’un réunion d’équipe éducative sensible) soit il peut intervenir suite à un différend entre l’école et une famille pour rappeler à ces derniers ce à quoi ils s’exposent. </a:t>
            </a:r>
            <a:r>
              <a:rPr lang="fr-FR" b="1" dirty="0" smtClean="0"/>
              <a:t>Les équipes enseignantes ne doivent pas hésiter à solliciter l’appui de leur IEN dans ces situations</a:t>
            </a:r>
            <a:r>
              <a:rPr lang="fr-FR" dirty="0" smtClean="0"/>
              <a:t>.</a:t>
            </a:r>
            <a:endParaRPr lang="fr-FR" dirty="0"/>
          </a:p>
        </p:txBody>
      </p:sp>
    </p:spTree>
    <p:extLst>
      <p:ext uri="{BB962C8B-B14F-4D97-AF65-F5344CB8AC3E}">
        <p14:creationId xmlns:p14="http://schemas.microsoft.com/office/powerpoint/2010/main" val="3252271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533" y="404664"/>
            <a:ext cx="9137467" cy="6453336"/>
          </a:xfrm>
          <a:prstGeom prst="rect">
            <a:avLst/>
          </a:prstGeom>
        </p:spPr>
      </p:pic>
      <p:sp>
        <p:nvSpPr>
          <p:cNvPr id="5" name="Rectangle 4"/>
          <p:cNvSpPr/>
          <p:nvPr/>
        </p:nvSpPr>
        <p:spPr>
          <a:xfrm>
            <a:off x="0" y="0"/>
            <a:ext cx="9137467" cy="126876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0" y="0"/>
            <a:ext cx="9137467" cy="1988840"/>
          </a:xfrm>
          <a:prstGeom prst="wedgeRectCallout">
            <a:avLst>
              <a:gd name="adj1" fmla="val 1611"/>
              <a:gd name="adj2" fmla="val 763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Les propos que vous avez tenus sur les réseaux sociaux à l’égard de l’enseignante de votre fils sont tout à fait </a:t>
            </a:r>
            <a:r>
              <a:rPr lang="fr-FR" u="sng" dirty="0" smtClean="0"/>
              <a:t>inacceptables</a:t>
            </a:r>
            <a:r>
              <a:rPr lang="fr-FR" dirty="0" smtClean="0"/>
              <a:t>. Sachez qu’ils peuvent être considérés comme </a:t>
            </a:r>
            <a:r>
              <a:rPr lang="fr-FR" u="sng" dirty="0" smtClean="0"/>
              <a:t>diffamatoires</a:t>
            </a:r>
            <a:r>
              <a:rPr lang="fr-FR" dirty="0" smtClean="0"/>
              <a:t> et qu’ils pourraient donner lieu à un </a:t>
            </a:r>
            <a:r>
              <a:rPr lang="fr-FR" u="sng" dirty="0" smtClean="0"/>
              <a:t>dépôt de plainte</a:t>
            </a:r>
            <a:r>
              <a:rPr lang="fr-FR" dirty="0" smtClean="0"/>
              <a:t> de la part de Madame Untel. Pour votre information, </a:t>
            </a:r>
            <a:r>
              <a:rPr lang="fr-FR" u="sng" dirty="0" smtClean="0"/>
              <a:t>l’outrage à un agent chargé d’une mission de service public</a:t>
            </a:r>
            <a:r>
              <a:rPr lang="fr-FR" dirty="0" smtClean="0"/>
              <a:t>* est une </a:t>
            </a:r>
            <a:r>
              <a:rPr lang="fr-FR" u="sng" dirty="0" smtClean="0"/>
              <a:t>infraction punie par la loi</a:t>
            </a:r>
            <a:r>
              <a:rPr lang="fr-FR" dirty="0" smtClean="0"/>
              <a:t> pouvant donner lieu à une </a:t>
            </a:r>
            <a:r>
              <a:rPr lang="fr-FR" u="sng" dirty="0" smtClean="0"/>
              <a:t>amende de 7500 €</a:t>
            </a:r>
            <a:r>
              <a:rPr lang="fr-FR" dirty="0" smtClean="0"/>
              <a:t> et à </a:t>
            </a:r>
            <a:r>
              <a:rPr lang="fr-FR" u="sng" dirty="0" smtClean="0"/>
              <a:t>6 mois d’emprisonnement</a:t>
            </a:r>
            <a:r>
              <a:rPr lang="fr-FR" dirty="0" smtClean="0"/>
              <a:t>. Vous avez de la chance puisque Mme Untel, ici présente, est disposée à accepter vos excuses mais se réserve le droit de porter plainte en cas de refus d’excuse ou de récidive de votre part.</a:t>
            </a:r>
            <a:endParaRPr lang="fr-FR" dirty="0"/>
          </a:p>
        </p:txBody>
      </p:sp>
      <p:sp>
        <p:nvSpPr>
          <p:cNvPr id="7" name="Organigramme : Processus 6"/>
          <p:cNvSpPr/>
          <p:nvPr/>
        </p:nvSpPr>
        <p:spPr>
          <a:xfrm>
            <a:off x="0" y="6597352"/>
            <a:ext cx="9144000" cy="260648"/>
          </a:xfrm>
          <a:prstGeom prst="flowChart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 * Voir </a:t>
            </a:r>
            <a:r>
              <a:rPr lang="fr-FR" sz="1600" dirty="0">
                <a:solidFill>
                  <a:schemeClr val="tx1"/>
                </a:solidFill>
              </a:rPr>
              <a:t>par exemple : </a:t>
            </a:r>
            <a:r>
              <a:rPr lang="fr-FR" sz="1600" dirty="0">
                <a:solidFill>
                  <a:schemeClr val="tx1"/>
                </a:solidFill>
                <a:hlinkClick r:id="rId3"/>
              </a:rPr>
              <a:t>https://</a:t>
            </a:r>
            <a:r>
              <a:rPr lang="fr-FR" sz="1600" dirty="0" smtClean="0">
                <a:solidFill>
                  <a:schemeClr val="tx1"/>
                </a:solidFill>
                <a:hlinkClick r:id="rId3"/>
              </a:rPr>
              <a:t>www.service-public.fr/particuliers/vosdroits/F33322</a:t>
            </a:r>
            <a:endParaRPr lang="fr-FR" sz="1600" dirty="0" smtClean="0">
              <a:solidFill>
                <a:schemeClr val="tx1"/>
              </a:solidFill>
            </a:endParaRPr>
          </a:p>
        </p:txBody>
      </p:sp>
    </p:spTree>
    <p:extLst>
      <p:ext uri="{BB962C8B-B14F-4D97-AF65-F5344CB8AC3E}">
        <p14:creationId xmlns:p14="http://schemas.microsoft.com/office/powerpoint/2010/main" val="3218774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9924D1ECC420D47A2456556BC94F7370400BDF4491DEA4973499845289601F88B9F" ma:contentTypeVersion="55" ma:contentTypeDescription="Create a new document." ma:contentTypeScope="" ma:versionID="41eb558a2b826e6e4f9defd990175bec">
  <xsd:schema xmlns:xsd="http://www.w3.org/2001/XMLSchema" xmlns:xs="http://www.w3.org/2001/XMLSchema" xmlns:p="http://schemas.microsoft.com/office/2006/metadata/properties" xmlns:ns2="6d93d202-47fc-4405-873a-cab67cc5f1b2" xmlns:ns3="64acb2c5-0a2b-4bda-bd34-58e36cbb80d2" targetNamespace="http://schemas.microsoft.com/office/2006/metadata/properties" ma:root="true" ma:fieldsID="19deea0185cf7bc57eee9b90b1ba2ace" ns2:_="" ns3:_="">
    <xsd:import namespace="6d93d202-47fc-4405-873a-cab67cc5f1b2"/>
    <xsd:import namespace="64acb2c5-0a2b-4bda-bd34-58e36cbb80d2"/>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3d202-47fc-4405-873a-cab67cc5f1b2"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79c007-7f28-4db9-9ba1-525d19a3279b}"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0C6DD30-196A-4C6B-B1BF-A43F3B8ACD4F}" ma:internalName="CSXSubmissionMarket" ma:readOnly="false" ma:showField="MarketName" ma:web="6d93d202-47fc-4405-873a-cab67cc5f1b2">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bb16b974-ed24-4278-8820-8e232d38904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7E2D4CA2-442A-4FDA-AA57-71B8C7B2C53C}" ma:internalName="InProjectListLookup" ma:readOnly="true" ma:showField="InProjectLis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fd9a49dc-3dbf-4047-b62d-1d587abe7b40}"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7E2D4CA2-442A-4FDA-AA57-71B8C7B2C53C}" ma:internalName="LastCompleteVersionLookup" ma:readOnly="true" ma:showField="LastComplete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7E2D4CA2-442A-4FDA-AA57-71B8C7B2C53C}" ma:internalName="LastPreviewErrorLookup" ma:readOnly="true" ma:showField="LastPreview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7E2D4CA2-442A-4FDA-AA57-71B8C7B2C53C}" ma:internalName="LastPreviewResultLookup" ma:readOnly="true" ma:showField="LastPreview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7E2D4CA2-442A-4FDA-AA57-71B8C7B2C53C}" ma:internalName="LastPreviewAttemptDateLookup" ma:readOnly="true" ma:showField="LastPreview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7E2D4CA2-442A-4FDA-AA57-71B8C7B2C53C}" ma:internalName="LastPreviewedByLookup" ma:readOnly="true" ma:showField="LastPreview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7E2D4CA2-442A-4FDA-AA57-71B8C7B2C53C}" ma:internalName="LastPreviewTimeLookup" ma:readOnly="true" ma:showField="LastPreview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7E2D4CA2-442A-4FDA-AA57-71B8C7B2C53C}" ma:internalName="LastPreviewVersionLookup" ma:readOnly="true" ma:showField="LastPreview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7E2D4CA2-442A-4FDA-AA57-71B8C7B2C53C}" ma:internalName="LastPublishErrorLookup" ma:readOnly="true" ma:showField="LastPublish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7E2D4CA2-442A-4FDA-AA57-71B8C7B2C53C}" ma:internalName="LastPublishResultLookup" ma:readOnly="true" ma:showField="LastPublish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7E2D4CA2-442A-4FDA-AA57-71B8C7B2C53C}" ma:internalName="LastPublishAttemptDateLookup" ma:readOnly="true" ma:showField="LastPublish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7E2D4CA2-442A-4FDA-AA57-71B8C7B2C53C}" ma:internalName="LastPublishedByLookup" ma:readOnly="true" ma:showField="LastPublish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7E2D4CA2-442A-4FDA-AA57-71B8C7B2C53C}" ma:internalName="LastPublishTimeLookup" ma:readOnly="true" ma:showField="LastPublish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7E2D4CA2-442A-4FDA-AA57-71B8C7B2C53C}" ma:internalName="LastPublishVersionLookup" ma:readOnly="true" ma:showField="LastPublish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4CDE398E-75A7-4993-8C61-2BFD31F64754}" ma:internalName="LocLastLocAttemptVersionLookup" ma:readOnly="false" ma:showField="LastLocAttemptVersion" ma:web="6d93d202-47fc-4405-873a-cab67cc5f1b2">
      <xsd:simpleType>
        <xsd:restriction base="dms:Lookup"/>
      </xsd:simpleType>
    </xsd:element>
    <xsd:element name="LocLastLocAttemptVersionTypeLookup" ma:index="72" nillable="true" ma:displayName="Loc Last Loc Attempt Version Type" ma:default="" ma:list="{4CDE398E-75A7-4993-8C61-2BFD31F64754}" ma:internalName="LocLastLocAttemptVersionTypeLookup" ma:readOnly="true" ma:showField="LastLocAttemptVersionType" ma:web="6d93d202-47fc-4405-873a-cab67cc5f1b2">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4CDE398E-75A7-4993-8C61-2BFD31F64754}" ma:internalName="LocNewPublishedVersionLookup" ma:readOnly="true" ma:showField="NewPublishedVersion" ma:web="6d93d202-47fc-4405-873a-cab67cc5f1b2">
      <xsd:simpleType>
        <xsd:restriction base="dms:Lookup"/>
      </xsd:simpleType>
    </xsd:element>
    <xsd:element name="LocOverallHandbackStatusLookup" ma:index="76" nillable="true" ma:displayName="Loc Overall Handback Status" ma:default="" ma:list="{4CDE398E-75A7-4993-8C61-2BFD31F64754}" ma:internalName="LocOverallHandbackStatusLookup" ma:readOnly="true" ma:showField="OverallHandbackStatus" ma:web="6d93d202-47fc-4405-873a-cab67cc5f1b2">
      <xsd:simpleType>
        <xsd:restriction base="dms:Lookup"/>
      </xsd:simpleType>
    </xsd:element>
    <xsd:element name="LocOverallLocStatusLookup" ma:index="77" nillable="true" ma:displayName="Loc Overall Localize Status" ma:default="" ma:list="{4CDE398E-75A7-4993-8C61-2BFD31F64754}" ma:internalName="LocOverallLocStatusLookup" ma:readOnly="true" ma:showField="OverallLocStatus" ma:web="6d93d202-47fc-4405-873a-cab67cc5f1b2">
      <xsd:simpleType>
        <xsd:restriction base="dms:Lookup"/>
      </xsd:simpleType>
    </xsd:element>
    <xsd:element name="LocOverallPreviewStatusLookup" ma:index="78" nillable="true" ma:displayName="Loc Overall Preview Status" ma:default="" ma:list="{4CDE398E-75A7-4993-8C61-2BFD31F64754}" ma:internalName="LocOverallPreviewStatusLookup" ma:readOnly="true" ma:showField="OverallPreviewStatus" ma:web="6d93d202-47fc-4405-873a-cab67cc5f1b2">
      <xsd:simpleType>
        <xsd:restriction base="dms:Lookup"/>
      </xsd:simpleType>
    </xsd:element>
    <xsd:element name="LocOverallPublishStatusLookup" ma:index="79" nillable="true" ma:displayName="Loc Overall Publish Status" ma:default="" ma:list="{4CDE398E-75A7-4993-8C61-2BFD31F64754}" ma:internalName="LocOverallPublishStatusLookup" ma:readOnly="true" ma:showField="OverallPublishStatus" ma:web="6d93d202-47fc-4405-873a-cab67cc5f1b2">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4CDE398E-75A7-4993-8C61-2BFD31F64754}" ma:internalName="LocProcessedForHandoffsLookup" ma:readOnly="true" ma:showField="ProcessedForHandoffs" ma:web="6d93d202-47fc-4405-873a-cab67cc5f1b2">
      <xsd:simpleType>
        <xsd:restriction base="dms:Lookup"/>
      </xsd:simpleType>
    </xsd:element>
    <xsd:element name="LocProcessedForMarketsLookup" ma:index="82" nillable="true" ma:displayName="Loc Processed For Markets" ma:default="" ma:list="{4CDE398E-75A7-4993-8C61-2BFD31F64754}" ma:internalName="LocProcessedForMarketsLookup" ma:readOnly="true" ma:showField="ProcessedForMarkets" ma:web="6d93d202-47fc-4405-873a-cab67cc5f1b2">
      <xsd:simpleType>
        <xsd:restriction base="dms:Lookup"/>
      </xsd:simpleType>
    </xsd:element>
    <xsd:element name="LocPublishedDependentAssetsLookup" ma:index="83" nillable="true" ma:displayName="Loc Published Dependent Assets" ma:default="" ma:list="{4CDE398E-75A7-4993-8C61-2BFD31F64754}" ma:internalName="LocPublishedDependentAssetsLookup" ma:readOnly="true" ma:showField="PublishedDependentAssets" ma:web="6d93d202-47fc-4405-873a-cab67cc5f1b2">
      <xsd:simpleType>
        <xsd:restriction base="dms:Lookup"/>
      </xsd:simpleType>
    </xsd:element>
    <xsd:element name="LocPublishedLinkedAssetsLookup" ma:index="84" nillable="true" ma:displayName="Loc Published Linked Assets" ma:default="" ma:list="{4CDE398E-75A7-4993-8C61-2BFD31F64754}" ma:internalName="LocPublishedLinkedAssetsLookup" ma:readOnly="true" ma:showField="PublishedLinkedAssets" ma:web="6d93d202-47fc-4405-873a-cab67cc5f1b2">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db560eb5-700a-4f94-8fda-b57de4261f12}"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0C6DD30-196A-4C6B-B1BF-A43F3B8ACD4F}" ma:internalName="Markets" ma:readOnly="false" ma:showField="MarketNa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7E2D4CA2-442A-4FDA-AA57-71B8C7B2C53C}" ma:internalName="NumOfRatingsLookup" ma:readOnly="true" ma:showField="NumOfRating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7E2D4CA2-442A-4FDA-AA57-71B8C7B2C53C}" ma:internalName="PublishStatusLookup" ma:readOnly="false" ma:showField="PublishStatu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e3f7319-fb8f-4449-8902-000ab73a8566}"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11d213f5-ec09-44b6-a8be-9da225be7a8d}" ma:internalName="TaxCatchAll" ma:showField="CatchAllData"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11d213f5-ec09-44b6-a8be-9da225be7a8d}" ma:internalName="TaxCatchAllLabel" ma:readOnly="true" ma:showField="CatchAllDataLabel"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acb2c5-0a2b-4bda-bd34-58e36cbb80d2"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quiredFrom xmlns="6d93d202-47fc-4405-873a-cab67cc5f1b2" xsi:nil="true"/>
    <IsSearchable xmlns="6d93d202-47fc-4405-873a-cab67cc5f1b2">true</IsSearchable>
    <EditorialStatus xmlns="6d93d202-47fc-4405-873a-cab67cc5f1b2">Complete</EditorialStatus>
    <OriginAsset xmlns="6d93d202-47fc-4405-873a-cab67cc5f1b2" xsi:nil="true"/>
    <ThumbnailAssetId xmlns="6d93d202-47fc-4405-873a-cab67cc5f1b2" xsi:nil="true"/>
    <TrustLevel xmlns="6d93d202-47fc-4405-873a-cab67cc5f1b2">3 Community New</TrustLevel>
    <MarketSpecific xmlns="6d93d202-47fc-4405-873a-cab67cc5f1b2">true</MarketSpecific>
    <TPNamespace xmlns="6d93d202-47fc-4405-873a-cab67cc5f1b2" xsi:nil="true"/>
    <DirectSourceMarket xmlns="6d93d202-47fc-4405-873a-cab67cc5f1b2">english</DirectSourceMarket>
    <MachineTranslated xmlns="6d93d202-47fc-4405-873a-cab67cc5f1b2">false</MachineTranslated>
    <PlannedPubDate xmlns="6d93d202-47fc-4405-873a-cab67cc5f1b2" xsi:nil="true"/>
    <SubmitterId xmlns="6d93d202-47fc-4405-873a-cab67cc5f1b2">9c60ae39-ee33-43c2-b863-454968d0f2cc</SubmitterId>
    <Downloads xmlns="6d93d202-47fc-4405-873a-cab67cc5f1b2">0</Downloads>
    <OriginalSourceMarket xmlns="6d93d202-47fc-4405-873a-cab67cc5f1b2">english</OriginalSourceMarket>
    <PublishTargets xmlns="6d93d202-47fc-4405-873a-cab67cc5f1b2">OfficeOnline</PublishTargets>
    <ArtSampleDocs xmlns="6d93d202-47fc-4405-873a-cab67cc5f1b2" xsi:nil="true"/>
    <ApprovalLog xmlns="6d93d202-47fc-4405-873a-cab67cc5f1b2" xsi:nil="true"/>
    <ApprovalStatus xmlns="6d93d202-47fc-4405-873a-cab67cc5f1b2">InProgress</ApprovalStatus>
    <TPComponent xmlns="6d93d202-47fc-4405-873a-cab67cc5f1b2">PPTFiles</TPComponent>
    <EditorialTags xmlns="6d93d202-47fc-4405-873a-cab67cc5f1b2" xsi:nil="true"/>
    <TPExecutable xmlns="6d93d202-47fc-4405-873a-cab67cc5f1b2" xsi:nil="true"/>
    <LastHandOff xmlns="6d93d202-47fc-4405-873a-cab67cc5f1b2" xsi:nil="true"/>
    <BusinessGroup xmlns="6d93d202-47fc-4405-873a-cab67cc5f1b2" xsi:nil="true"/>
    <TPAppVersion xmlns="6d93d202-47fc-4405-873a-cab67cc5f1b2">12</TPAppVersion>
    <VoteCount xmlns="6d93d202-47fc-4405-873a-cab67cc5f1b2" xsi:nil="true"/>
    <APAuthor xmlns="6d93d202-47fc-4405-873a-cab67cc5f1b2">
      <UserInfo>
        <DisplayName>_o14migrate</DisplayName>
        <AccountId>266</AccountId>
        <AccountType/>
      </UserInfo>
    </APAuthor>
    <TPCommandLine xmlns="6d93d202-47fc-4405-873a-cab67cc5f1b2">{PP} /n {FilePath}</TPCommandLine>
    <UACurrentWords xmlns="6d93d202-47fc-4405-873a-cab67cc5f1b2" xsi:nil="true"/>
    <AssetId xmlns="6d93d202-47fc-4405-873a-cab67cc5f1b2">TP030007462</AssetId>
    <Manager xmlns="6d93d202-47fc-4405-873a-cab67cc5f1b2" xsi:nil="true"/>
    <NumericId xmlns="6d93d202-47fc-4405-873a-cab67cc5f1b2">-1</NumericId>
    <Component xmlns="64acb2c5-0a2b-4bda-bd34-58e36cbb80d2" xsi:nil="true"/>
    <HandoffToMSDN xmlns="6d93d202-47fc-4405-873a-cab67cc5f1b2" xsi:nil="true"/>
    <Markets xmlns="6d93d202-47fc-4405-873a-cab67cc5f1b2">
      <Value>2</Value>
    </Markets>
    <UALocComments xmlns="6d93d202-47fc-4405-873a-cab67cc5f1b2" xsi:nil="true"/>
    <UALocRecommendation xmlns="6d93d202-47fc-4405-873a-cab67cc5f1b2">Localize</UALocRecommendation>
    <AssetStart xmlns="6d93d202-47fc-4405-873a-cab67cc5f1b2">2010-04-16T14:04:04+00:00</AssetStart>
    <CrawlForDependencies xmlns="6d93d202-47fc-4405-873a-cab67cc5f1b2">false</CrawlForDependencies>
    <LastModifiedDateTime xmlns="6d93d202-47fc-4405-873a-cab67cc5f1b2" xsi:nil="true"/>
    <LastPublishResultLookup xmlns="6d93d202-47fc-4405-873a-cab67cc5f1b2" xsi:nil="true"/>
    <PublishStatusLookup xmlns="6d93d202-47fc-4405-873a-cab67cc5f1b2">
      <Value>328081</Value>
      <Value>502028</Value>
    </PublishStatusLookup>
    <AverageRating xmlns="6d93d202-47fc-4405-873a-cab67cc5f1b2" xsi:nil="true"/>
    <CSXUpdate xmlns="6d93d202-47fc-4405-873a-cab67cc5f1b2">false</CSXUpdate>
    <UAProjectedTotalWords xmlns="6d93d202-47fc-4405-873a-cab67cc5f1b2" xsi:nil="true"/>
    <AssetExpire xmlns="6d93d202-47fc-4405-873a-cab67cc5f1b2">2100-01-01T00:00:00+00:00</AssetExpire>
    <AssetType xmlns="6d93d202-47fc-4405-873a-cab67cc5f1b2">TP</AssetType>
    <IntlLangReviewDate xmlns="6d93d202-47fc-4405-873a-cab67cc5f1b2" xsi:nil="true"/>
    <TPFriendlyName xmlns="6d93d202-47fc-4405-873a-cab67cc5f1b2">Thème scolaire - Tableau</TPFriendlyName>
    <IntlLangReview xmlns="6d93d202-47fc-4405-873a-cab67cc5f1b2" xsi:nil="true"/>
    <OOCacheId xmlns="6d93d202-47fc-4405-873a-cab67cc5f1b2" xsi:nil="true"/>
    <PolicheckWords xmlns="6d93d202-47fc-4405-873a-cab67cc5f1b2" xsi:nil="true"/>
    <TemplateStatus xmlns="6d93d202-47fc-4405-873a-cab67cc5f1b2">Complete</TemplateStatus>
    <CSXSubmissionMarket xmlns="6d93d202-47fc-4405-873a-cab67cc5f1b2" xsi:nil="true"/>
    <FriendlyTitle xmlns="6d93d202-47fc-4405-873a-cab67cc5f1b2" xsi:nil="true"/>
    <TPLaunchHelpLinkType xmlns="6d93d202-47fc-4405-873a-cab67cc5f1b2" xsi:nil="true"/>
    <Providers xmlns="6d93d202-47fc-4405-873a-cab67cc5f1b2" xsi:nil="true"/>
    <SourceTitle xmlns="6d93d202-47fc-4405-873a-cab67cc5f1b2">Thème scolaire - Tableau</SourceTitle>
    <TemplateTemplateType xmlns="6d93d202-47fc-4405-873a-cab67cc5f1b2">PowerPoint 12 Default</TemplateTemplateType>
    <TimesCloned xmlns="6d93d202-47fc-4405-873a-cab67cc5f1b2" xsi:nil="true"/>
    <ClipArtFilename xmlns="6d93d202-47fc-4405-873a-cab67cc5f1b2" xsi:nil="true"/>
    <APDescription xmlns="6d93d202-47fc-4405-873a-cab67cc5f1b2" xsi:nil="true"/>
    <TPApplication xmlns="6d93d202-47fc-4405-873a-cab67cc5f1b2">PowerPoint</TPApplication>
    <CSXHash xmlns="6d93d202-47fc-4405-873a-cab67cc5f1b2">ss0zKHNIUlCJDQUAUdjAFskbre4=</CSXHash>
    <PrimaryImageGen xmlns="6d93d202-47fc-4405-873a-cab67cc5f1b2">true</PrimaryImageGen>
    <ContentItem xmlns="6d93d202-47fc-4405-873a-cab67cc5f1b2" xsi:nil="true"/>
    <IsDeleted xmlns="6d93d202-47fc-4405-873a-cab67cc5f1b2">false</IsDeleted>
    <ShowIn xmlns="6d93d202-47fc-4405-873a-cab67cc5f1b2">Show everywhere</ShowIn>
    <BugNumber xmlns="6d93d202-47fc-4405-873a-cab67cc5f1b2" xsi:nil="true"/>
    <LegacyData xmlns="6d93d202-47fc-4405-873a-cab67cc5f1b2">ListingID:;Manager:;BuildStatus:Publish Passed;MockupPath:</LegacyData>
    <TPLaunchHelpLink xmlns="6d93d202-47fc-4405-873a-cab67cc5f1b2" xsi:nil="true"/>
    <Milestone xmlns="6d93d202-47fc-4405-873a-cab67cc5f1b2" xsi:nil="true"/>
    <UANotes xmlns="6d93d202-47fc-4405-873a-cab67cc5f1b2" xsi:nil="true"/>
    <Description0 xmlns="64acb2c5-0a2b-4bda-bd34-58e36cbb80d2" xsi:nil="true"/>
    <IntlLangReviewer xmlns="6d93d202-47fc-4405-873a-cab67cc5f1b2" xsi:nil="true"/>
    <IntlLocPriority xmlns="6d93d202-47fc-4405-873a-cab67cc5f1b2" xsi:nil="true"/>
    <OpenTemplate xmlns="6d93d202-47fc-4405-873a-cab67cc5f1b2">true</OpenTemplate>
    <Provider xmlns="6d93d202-47fc-4405-873a-cab67cc5f1b2" xsi:nil="true"/>
    <CSXSubmissionDate xmlns="6d93d202-47fc-4405-873a-cab67cc5f1b2">2009-10-11T07:00:00+00:00</CSXSubmissionDate>
    <TPClientViewer xmlns="6d93d202-47fc-4405-873a-cab67cc5f1b2" xsi:nil="true"/>
    <DSATActionTaken xmlns="6d93d202-47fc-4405-873a-cab67cc5f1b2" xsi:nil="true"/>
    <APEditor xmlns="6d93d202-47fc-4405-873a-cab67cc5f1b2">
      <UserInfo>
        <DisplayName>_o14migrate</DisplayName>
        <AccountId>266</AccountId>
        <AccountType/>
      </UserInfo>
    </APEditor>
    <TPInstallLocation xmlns="6d93d202-47fc-4405-873a-cab67cc5f1b2">{My Templates}</TPInstallLocation>
    <OutputCachingOn xmlns="6d93d202-47fc-4405-873a-cab67cc5f1b2">false</OutputCachingOn>
    <ParentAssetId xmlns="6d93d202-47fc-4405-873a-cab67cc5f1b2" xsi:nil="true"/>
    <LocManualTestRequired xmlns="6d93d202-47fc-4405-873a-cab67cc5f1b2">false</LocManualTestRequired>
    <LocalizationTagsTaxHTField0 xmlns="6d93d202-47fc-4405-873a-cab67cc5f1b2">
      <Terms xmlns="http://schemas.microsoft.com/office/infopath/2007/PartnerControls"/>
    </LocalizationTagsTaxHTField0>
    <CampaignTagsTaxHTField0 xmlns="6d93d202-47fc-4405-873a-cab67cc5f1b2">
      <Terms xmlns="http://schemas.microsoft.com/office/infopath/2007/PartnerControls"/>
    </CampaignTagsTaxHTField0>
    <LocLastLocAttemptVersionLookup xmlns="6d93d202-47fc-4405-873a-cab67cc5f1b2">169811</LocLastLocAttemptVersionLookup>
    <InternalTagsTaxHTField0 xmlns="6d93d202-47fc-4405-873a-cab67cc5f1b2">
      <Terms xmlns="http://schemas.microsoft.com/office/infopath/2007/PartnerControls"/>
    </InternalTagsTaxHTField0>
    <LocRecommendedHandoff xmlns="6d93d202-47fc-4405-873a-cab67cc5f1b2" xsi:nil="true"/>
    <BlockPublish xmlns="6d93d202-47fc-4405-873a-cab67cc5f1b2">false</BlockPublish>
    <LocComments xmlns="6d93d202-47fc-4405-873a-cab67cc5f1b2" xsi:nil="true"/>
    <TaxCatchAll xmlns="6d93d202-47fc-4405-873a-cab67cc5f1b2"/>
    <OriginalRelease xmlns="6d93d202-47fc-4405-873a-cab67cc5f1b2">14</OriginalRelease>
    <RecommendationsModifier xmlns="6d93d202-47fc-4405-873a-cab67cc5f1b2" xsi:nil="true"/>
    <ScenarioTagsTaxHTField0 xmlns="6d93d202-47fc-4405-873a-cab67cc5f1b2">
      <Terms xmlns="http://schemas.microsoft.com/office/infopath/2007/PartnerControls"/>
    </ScenarioTagsTaxHTField0>
    <FeatureTagsTaxHTField0 xmlns="6d93d202-47fc-4405-873a-cab67cc5f1b2">
      <Terms xmlns="http://schemas.microsoft.com/office/infopath/2007/PartnerControls"/>
    </FeatureTagsTaxHTField0>
    <LocMarketGroupTiers2 xmlns="6d93d202-47fc-4405-873a-cab67cc5f1b2" xsi:nil="true"/>
  </documentManagement>
</p:properties>
</file>

<file path=customXml/itemProps1.xml><?xml version="1.0" encoding="utf-8"?>
<ds:datastoreItem xmlns:ds="http://schemas.openxmlformats.org/officeDocument/2006/customXml" ds:itemID="{93A84CB0-EC57-44F0-B460-1496A299A3EC}">
  <ds:schemaRefs>
    <ds:schemaRef ds:uri="http://schemas.microsoft.com/sharepoint/v3/contenttype/forms"/>
  </ds:schemaRefs>
</ds:datastoreItem>
</file>

<file path=customXml/itemProps2.xml><?xml version="1.0" encoding="utf-8"?>
<ds:datastoreItem xmlns:ds="http://schemas.openxmlformats.org/officeDocument/2006/customXml" ds:itemID="{CB37F245-BE3C-49AA-83F5-DB2AF6A2FA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3d202-47fc-4405-873a-cab67cc5f1b2"/>
    <ds:schemaRef ds:uri="64acb2c5-0a2b-4bda-bd34-58e36cbb8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747C5D-44CC-4937-A2C5-DA35419FCC72}">
  <ds:schemaRefs>
    <ds:schemaRef ds:uri="64acb2c5-0a2b-4bda-bd34-58e36cbb80d2"/>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6d93d202-47fc-4405-873a-cab67cc5f1b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Thème scolaire - Tableau</Template>
  <TotalTime>283</TotalTime>
  <Words>1608</Words>
  <Application>Microsoft Office PowerPoint</Application>
  <PresentationFormat>Affichage à l'écran (4:3)</PresentationFormat>
  <Paragraphs>73</Paragraphs>
  <Slides>19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Brush Script MT</vt:lpstr>
      <vt:lpstr>Calibri</vt:lpstr>
      <vt:lpstr>Thème Office</vt:lpstr>
      <vt:lpstr>Climat Scolaire – Respecter Autrui</vt:lpstr>
      <vt:lpstr>L’utilisation du RSST Le recadrage de parents par l’IEN L’application « Faits établissement »  Le dépôt de plainte et la protection fonctionnelle des personnels </vt:lpstr>
      <vt:lpstr>https://www.education.gouv.fr/protection-des-personnels-une-priorite-pour-l-education-nationale-5342 </vt:lpstr>
      <vt:lpstr>L’utilisation du RSST </vt:lpstr>
      <vt:lpstr>Un exemple de fiche RSST Partie réservée à l’usager déclarant</vt:lpstr>
      <vt:lpstr>Un exemple de fiche RSST Partie réservée au directeur</vt:lpstr>
      <vt:lpstr>Un exemple de fiche RSST Partie réservée à l’IEN </vt:lpstr>
      <vt:lpstr>Recadrage de parents par l’IEN</vt:lpstr>
      <vt:lpstr>Présentation PowerPoint</vt:lpstr>
      <vt:lpstr>« Faits établissement »</vt:lpstr>
      <vt:lpstr>La saisie du « type de fait »</vt:lpstr>
      <vt:lpstr>La saisie des « protagonistes »</vt:lpstr>
      <vt:lpstr>La saisie des « suites » données</vt:lpstr>
      <vt:lpstr>Le dépôt de plainte  et la protection fonctionnelle des personnels</vt:lpstr>
      <vt:lpstr>Présentation PowerPoint</vt:lpstr>
      <vt:lpstr>Présentation PowerPoint</vt:lpstr>
      <vt:lpstr>Présentation PowerPoint</vt:lpstr>
      <vt:lpstr>Présentation PowerPoint</vt:lpstr>
      <vt:lpstr>Présentation PowerPoint</vt:lpstr>
    </vt:vector>
  </TitlesOfParts>
  <Company>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 Scolaire – Respecter Autrui</dc:title>
  <dc:creator>Charles Mahouin</dc:creator>
  <cp:lastModifiedBy>Charles Mahouin</cp:lastModifiedBy>
  <cp:revision>32</cp:revision>
  <dcterms:created xsi:type="dcterms:W3CDTF">2022-01-05T08:48:09Z</dcterms:created>
  <dcterms:modified xsi:type="dcterms:W3CDTF">2022-01-05T15:42:10Z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0x01010069924D1ECC420D47A2456556BC94F7370400BDF4491DEA4973499845289601F88B9F</vt:lpwstr>
  </property>
  <property fmtid="{D5CDD505-2E9C-101B-9397-08002B2CF9AE}" pid="3" name="Applications">
    <vt:lpwstr>53;#PowerPoint 12</vt:lpwstr>
  </property>
  <property fmtid="{D5CDD505-2E9C-101B-9397-08002B2CF9AE}" pid="4" name="Order">
    <vt:r8>8589600</vt:r8>
  </property>
  <property fmtid="{D5CDD505-2E9C-101B-9397-08002B2CF9AE}" pid="5" name="APTrustLevel">
    <vt:r8>3</vt:r8>
  </property>
</Properties>
</file>