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29"/>
  </p:notesMasterIdLst>
  <p:handoutMasterIdLst>
    <p:handoutMasterId r:id="rId30"/>
  </p:handoutMasterIdLst>
  <p:sldIdLst>
    <p:sldId id="256" r:id="rId2"/>
    <p:sldId id="283" r:id="rId3"/>
    <p:sldId id="284" r:id="rId4"/>
    <p:sldId id="285" r:id="rId5"/>
    <p:sldId id="286" r:id="rId6"/>
    <p:sldId id="287" r:id="rId7"/>
    <p:sldId id="290" r:id="rId8"/>
    <p:sldId id="291" r:id="rId9"/>
    <p:sldId id="280" r:id="rId10"/>
    <p:sldId id="261" r:id="rId11"/>
    <p:sldId id="303" r:id="rId12"/>
    <p:sldId id="292" r:id="rId13"/>
    <p:sldId id="293" r:id="rId14"/>
    <p:sldId id="294" r:id="rId15"/>
    <p:sldId id="295" r:id="rId16"/>
    <p:sldId id="302" r:id="rId17"/>
    <p:sldId id="278" r:id="rId18"/>
    <p:sldId id="279" r:id="rId19"/>
    <p:sldId id="269" r:id="rId20"/>
    <p:sldId id="270" r:id="rId21"/>
    <p:sldId id="296" r:id="rId22"/>
    <p:sldId id="299" r:id="rId23"/>
    <p:sldId id="297" r:id="rId24"/>
    <p:sldId id="271" r:id="rId25"/>
    <p:sldId id="272" r:id="rId26"/>
    <p:sldId id="282" r:id="rId27"/>
    <p:sldId id="289" r:id="rId28"/>
  </p:sldIdLst>
  <p:sldSz cx="9144000" cy="6858000" type="screen4x3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3692" autoAdjust="0"/>
  </p:normalViewPr>
  <p:slideViewPr>
    <p:cSldViewPr>
      <p:cViewPr varScale="1">
        <p:scale>
          <a:sx n="57" d="100"/>
          <a:sy n="57" d="100"/>
        </p:scale>
        <p:origin x="16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phoubin\AppData\Local\Temp\data-hB9h3-1.csv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3.6111111111111108E-2"/>
          <c:y val="5.0925925925925923E-2"/>
          <c:w val="0.93888888888888888"/>
          <c:h val="0.80729986876640425"/>
        </c:manualLayout>
      </c:layout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solidFill>
                <a:sysClr val="window" lastClr="FFFFFF"/>
              </a:solidFill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'data-w7qpJ'!$A$2:$A$5</c:f>
              <c:numCache>
                <c:formatCode>General</c:formatCode>
                <c:ptCount val="4"/>
                <c:pt idx="0">
                  <c:v>2006</c:v>
                </c:pt>
                <c:pt idx="1">
                  <c:v>2009</c:v>
                </c:pt>
                <c:pt idx="2">
                  <c:v>2012</c:v>
                </c:pt>
                <c:pt idx="3">
                  <c:v>2015</c:v>
                </c:pt>
              </c:numCache>
            </c:numRef>
          </c:cat>
          <c:val>
            <c:numRef>
              <c:f>'data-w7qpJ'!$B$2:$B$5</c:f>
              <c:numCache>
                <c:formatCode>General</c:formatCode>
                <c:ptCount val="4"/>
                <c:pt idx="0">
                  <c:v>3.5</c:v>
                </c:pt>
                <c:pt idx="1">
                  <c:v>2.9</c:v>
                </c:pt>
                <c:pt idx="2">
                  <c:v>3.1</c:v>
                </c:pt>
                <c:pt idx="3">
                  <c:v>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FA8-4C53-92C6-3D57BBBB602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0333096"/>
        <c:axId val="350334080"/>
      </c:barChart>
      <c:catAx>
        <c:axId val="350333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solidFill>
            <a:sysClr val="window" lastClr="FFFFFF"/>
          </a:solidFill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0334080"/>
        <c:crosses val="autoZero"/>
        <c:auto val="1"/>
        <c:lblAlgn val="ctr"/>
        <c:lblOffset val="100"/>
        <c:noMultiLvlLbl val="0"/>
      </c:catAx>
      <c:valAx>
        <c:axId val="3503340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50333096"/>
        <c:crosses val="autoZero"/>
        <c:crossBetween val="between"/>
      </c:valAx>
      <c:spPr>
        <a:noFill/>
        <a:ln w="25400"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500" baseline="0">
          <a:solidFill>
            <a:schemeClr val="tx1"/>
          </a:solidFill>
        </a:defRPr>
      </a:pPr>
      <a:endParaRPr lang="fr-FR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E92C-46B9-A3EB-03C37852FA34}"/>
              </c:ext>
            </c:extLst>
          </c:dPt>
          <c:dPt>
            <c:idx val="1"/>
            <c:bubble3D val="0"/>
            <c:explosion val="2"/>
            <c:spPr>
              <a:solidFill>
                <a:schemeClr val="accent2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E92C-46B9-A3EB-03C37852FA3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E92C-46B9-A3EB-03C37852FA3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E92C-46B9-A3EB-03C37852FA3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20000"/>
                  </a:prst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E92C-46B9-A3EB-03C37852FA34}"/>
              </c:ext>
            </c:extLst>
          </c:dPt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1-E92C-46B9-A3EB-03C37852FA34}"/>
                </c:ext>
              </c:extLst>
            </c:dLbl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3-E92C-46B9-A3EB-03C37852FA34}"/>
                </c:ext>
              </c:extLst>
            </c:dLbl>
            <c:dLbl>
              <c:idx val="2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E92C-46B9-A3EB-03C37852FA34}"/>
                </c:ext>
              </c:extLst>
            </c:dLbl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7-E92C-46B9-A3EB-03C37852FA34}"/>
                </c:ext>
              </c:extLst>
            </c:dLbl>
            <c:dLbl>
              <c:idx val="4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spc="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dLblPos val="outEnd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E92C-46B9-A3EB-03C37852FA3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spc="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dLblPos val="outEnd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'data-ZPouX'!$A$2:$A$6</c:f>
              <c:strCache>
                <c:ptCount val="5"/>
                <c:pt idx="0">
                  <c:v>Mer</c:v>
                </c:pt>
                <c:pt idx="1">
                  <c:v>Fleuves et rivière</c:v>
                </c:pt>
                <c:pt idx="2">
                  <c:v>Piscines</c:v>
                </c:pt>
                <c:pt idx="3">
                  <c:v>Plans d'eau</c:v>
                </c:pt>
                <c:pt idx="4">
                  <c:v>Autres</c:v>
                </c:pt>
              </c:strCache>
            </c:strRef>
          </c:cat>
          <c:val>
            <c:numRef>
              <c:f>'data-ZPouX'!$B$2:$B$6</c:f>
              <c:numCache>
                <c:formatCode>General</c:formatCode>
                <c:ptCount val="5"/>
                <c:pt idx="0">
                  <c:v>68</c:v>
                </c:pt>
                <c:pt idx="1">
                  <c:v>45</c:v>
                </c:pt>
                <c:pt idx="2">
                  <c:v>42</c:v>
                </c:pt>
                <c:pt idx="3">
                  <c:v>40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E92C-46B9-A3EB-03C37852FA34}"/>
            </c:ext>
          </c:extLst>
        </c:ser>
        <c:dLbls>
          <c:dLblPos val="outEnd"/>
          <c:showLegendKey val="0"/>
          <c:showVal val="0"/>
          <c:showCatName val="1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0">
                  <a:spAutoFit/>
                </a:bodyPr>
                <a:lstStyle/>
                <a:p>
                  <a:pPr algn="ctr"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0-7956-40EC-A143-8D832CE38B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'data-hB9h3-1'!$A$2:$A$8</c:f>
              <c:strCache>
                <c:ptCount val="7"/>
                <c:pt idx="0">
                  <c:v>0-5</c:v>
                </c:pt>
                <c:pt idx="1">
                  <c:v>6-12</c:v>
                </c:pt>
                <c:pt idx="2">
                  <c:v>13-19</c:v>
                </c:pt>
                <c:pt idx="3">
                  <c:v>20-24</c:v>
                </c:pt>
                <c:pt idx="4">
                  <c:v>25-44</c:v>
                </c:pt>
                <c:pt idx="5">
                  <c:v>45-64</c:v>
                </c:pt>
                <c:pt idx="6">
                  <c:v>65 et +</c:v>
                </c:pt>
              </c:strCache>
            </c:strRef>
          </c:cat>
          <c:val>
            <c:numRef>
              <c:f>'data-hB9h3-1'!$B$2:$B$8</c:f>
              <c:numCache>
                <c:formatCode>General</c:formatCode>
                <c:ptCount val="7"/>
                <c:pt idx="0">
                  <c:v>14</c:v>
                </c:pt>
                <c:pt idx="1">
                  <c:v>10</c:v>
                </c:pt>
                <c:pt idx="2">
                  <c:v>23</c:v>
                </c:pt>
                <c:pt idx="3">
                  <c:v>5</c:v>
                </c:pt>
                <c:pt idx="4">
                  <c:v>20</c:v>
                </c:pt>
                <c:pt idx="5">
                  <c:v>44</c:v>
                </c:pt>
                <c:pt idx="6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56-40EC-A143-8D832CE38B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351015552"/>
        <c:axId val="351015880"/>
      </c:barChart>
      <c:catAx>
        <c:axId val="35101555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351015880"/>
        <c:crosses val="autoZero"/>
        <c:auto val="1"/>
        <c:lblAlgn val="ctr"/>
        <c:lblOffset val="100"/>
        <c:noMultiLvlLbl val="0"/>
      </c:catAx>
      <c:valAx>
        <c:axId val="351015880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5101555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cs:styleClr val="auto"/>
    </cs:fontRef>
    <cs:defRPr sz="1000" b="1" i="0" u="none" strike="noStrike" kern="1200" spc="0" baseline="0"/>
  </cs:dataLabel>
  <cs:dataLabelCallout>
    <cs:lnRef idx="0">
      <cs:styleClr val="auto"/>
    </cs:lnRef>
    <cs:fillRef idx="0"/>
    <cs:effectRef idx="0"/>
    <cs:fontRef idx="minor">
      <cs:styleClr val="auto"/>
    </cs:fontRef>
    <cs:spPr>
      <a:solidFill>
        <a:schemeClr val="lt1"/>
      </a:solidFill>
      <a:ln>
        <a:solidFill>
          <a:schemeClr val="phClr"/>
        </a:solidFill>
      </a:ln>
    </cs:spPr>
    <cs:defRPr sz="1000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635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88900" sx="102000" sy="102000" algn="ctr" rotWithShape="0">
          <a:prstClr val="black">
            <a:alpha val="10000"/>
          </a:prstClr>
        </a:outerShdw>
      </a:effectLst>
      <a:scene3d>
        <a:camera prst="orthographicFront"/>
        <a:lightRig rig="threePt" dir="t"/>
      </a:scene3d>
      <a:sp3d>
        <a:bevelT w="127000" h="127000"/>
        <a:bevelB w="127000" h="127000"/>
      </a:sp3d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9D3D20-B3C9-4968-B0F2-2D4144982D5C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B8F0F1-1CCD-4963-A28D-0877CCF3DE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B83E24-51CA-4E84-8E3C-F2ADE86AECEF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D150C0-6638-469E-B413-41176E3C3C3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150C0-6638-469E-B413-41176E3C3C31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70313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150C0-6638-469E-B413-41176E3C3C31}" type="slidenum">
              <a:rPr lang="fr-FR" smtClean="0"/>
              <a:pPr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23868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150C0-6638-469E-B413-41176E3C3C31}" type="slidenum">
              <a:rPr lang="fr-FR" smtClean="0"/>
              <a:pPr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1164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150C0-6638-469E-B413-41176E3C3C31}" type="slidenum">
              <a:rPr lang="fr-FR" smtClean="0"/>
              <a:pPr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365090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150C0-6638-469E-B413-41176E3C3C31}" type="slidenum">
              <a:rPr lang="fr-FR" smtClean="0"/>
              <a:pPr/>
              <a:t>15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2427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D150C0-6638-469E-B413-41176E3C3C31}" type="slidenum">
              <a:rPr lang="fr-FR" smtClean="0"/>
              <a:pPr/>
              <a:t>27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916377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FF27F26F-7EDC-4DD3-9F52-4ACDA8543AB6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11" name="Espace réservé du numéro de diapositive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42CF46D-F703-4DFE-8DF0-901CDECB0BE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2" name="Espace réservé du pied de page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26F-7EDC-4DD3-9F52-4ACDA8543AB6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F46D-F703-4DFE-8DF0-901CDECB0B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26F-7EDC-4DD3-9F52-4ACDA8543AB6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F46D-F703-4DFE-8DF0-901CDECB0B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26F-7EDC-4DD3-9F52-4ACDA8543AB6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F46D-F703-4DFE-8DF0-901CDECB0B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FF27F26F-7EDC-4DD3-9F52-4ACDA8543AB6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42CF46D-F703-4DFE-8DF0-901CDECB0BE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26F-7EDC-4DD3-9F52-4ACDA8543AB6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042CF46D-F703-4DFE-8DF0-901CDECB0BE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26F-7EDC-4DD3-9F52-4ACDA8543AB6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/>
          <a:p>
            <a:fld id="{042CF46D-F703-4DFE-8DF0-901CDECB0B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26F-7EDC-4DD3-9F52-4ACDA8543AB6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F46D-F703-4DFE-8DF0-901CDECB0BE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27F26F-7EDC-4DD3-9F52-4ACDA8543AB6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2CF46D-F703-4DFE-8DF0-901CDECB0BE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9" name="Espace réservé de la date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/>
          <a:p>
            <a:fld id="{FF27F26F-7EDC-4DD3-9F52-4ACDA8543AB6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10" name="Espace réservé du numéro de diapositive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42CF46D-F703-4DFE-8DF0-901CDECB0BE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pied de page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/>
          <a:p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13" name="Espace réservé pour une image 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fr-FR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Cliquez sur l'icône pour ajouter une image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Espace réservé de la date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/>
          <a:p>
            <a:fld id="{FF27F26F-7EDC-4DD3-9F52-4ACDA8543AB6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042CF46D-F703-4DFE-8DF0-901CDECB0BE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/>
          <a:p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Arrondir un rectangle avec un coin diagonal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FF27F26F-7EDC-4DD3-9F52-4ACDA8543AB6}" type="datetimeFigureOut">
              <a:rPr lang="fr-FR" smtClean="0"/>
              <a:pPr/>
              <a:t>04/07/2018</a:t>
            </a:fld>
            <a:endParaRPr lang="fr-FR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042CF46D-F703-4DFE-8DF0-901CDECB0BE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../tests%20video/Attestation%20scolaire%20&#171;%20savoir-nager%20&#187;%20-%20Coll&#232;ge%20des%20Caillols.flv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Savoir Nager 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 dirty="0"/>
          </a:p>
          <a:p>
            <a:endParaRPr lang="fr-FR" dirty="0"/>
          </a:p>
          <a:p>
            <a:r>
              <a:rPr lang="fr-FR" dirty="0"/>
              <a:t>2017 - 2018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/>
              <a:t>La circulaire du 22 août 2017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r-FR" dirty="0"/>
              <a:t>Apprendre à nager à tous les élèves est une priorité nationale.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r-FR" dirty="0"/>
              <a:t>Le savoir nager se construit prioritairement du CP à la 6</a:t>
            </a:r>
            <a:r>
              <a:rPr lang="fr-FR" baseline="30000" dirty="0"/>
              <a:t>ème</a:t>
            </a:r>
            <a:r>
              <a:rPr lang="fr-FR" dirty="0"/>
              <a:t>.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r-FR" dirty="0"/>
              <a:t>Plusieurs séquences d’enseignement répartis sur les différents cycles</a:t>
            </a:r>
          </a:p>
          <a:p>
            <a:pPr>
              <a:tabLst>
                <a:tab pos="446088" algn="l"/>
                <a:tab pos="895350" algn="l"/>
                <a:tab pos="1344613" algn="l"/>
                <a:tab pos="1793875" algn="l"/>
                <a:tab pos="2243138" algn="l"/>
                <a:tab pos="2692400" algn="l"/>
                <a:tab pos="3141663" algn="l"/>
                <a:tab pos="3590925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7350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</a:pPr>
            <a:r>
              <a:rPr lang="fr-FR" dirty="0"/>
              <a:t>Adaptation des actions de soutiens pour les non-nageurs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13A206-3A46-44E3-925F-D000E15DA1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Les attendus de fin de cycle :  circulaire 22 août 2017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5BF12F1-D7B8-4C1C-9F76-BF204E6555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2800" dirty="0"/>
              <a:t>Maternelle: découverte et exploration, agir en confiance et en sécurité et construire de nouveaux équilibres</a:t>
            </a:r>
          </a:p>
          <a:p>
            <a:pPr marL="0" indent="0">
              <a:buNone/>
            </a:pPr>
            <a:endParaRPr lang="fr-FR" sz="2800" dirty="0"/>
          </a:p>
          <a:p>
            <a:r>
              <a:rPr lang="fr-FR" sz="2800" dirty="0"/>
              <a:t>Cycle 2: se déplacer une quinzaine de mètres sans appui et après un temps d’immersion – Certificat d’aisance aquatique - (</a:t>
            </a:r>
            <a:r>
              <a:rPr lang="fr-FR" sz="2800" i="1" dirty="0"/>
              <a:t>Respecter les règles de sécurité qui s’appliquent)</a:t>
            </a:r>
          </a:p>
          <a:p>
            <a:pPr marL="0" indent="0">
              <a:buNone/>
            </a:pPr>
            <a:endParaRPr lang="fr-FR" sz="2800" i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Cycle 3: Attestation Scolaire de Savoir Nager (</a:t>
            </a:r>
            <a:r>
              <a:rPr lang="fr-FR" sz="2800" i="1" dirty="0"/>
              <a:t>Connaitre et respecter les règles de sécurité qui s’appliquent à chaque environnement - Identifier la personne responsable à alerter ou la procédure en cas de problème)</a:t>
            </a:r>
          </a:p>
          <a:p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1516920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C9518B-5738-4689-9F69-D45B360646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Le socle commun de connaissances, de compétences et de culture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6169D913-F4DB-4039-BC3A-ED0E7395DE8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dirty="0"/>
              <a:t>L’élève observe les règles de sécurité liées aux techniques et produits rencontrés dans la vie quotidienne</a:t>
            </a:r>
          </a:p>
        </p:txBody>
      </p:sp>
    </p:spTree>
    <p:extLst>
      <p:ext uri="{BB962C8B-B14F-4D97-AF65-F5344CB8AC3E}">
        <p14:creationId xmlns:p14="http://schemas.microsoft.com/office/powerpoint/2010/main" val="12625643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D4B9-D37C-463D-86FE-FF93F9A1F8C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Les programmes de l’école et du collège</a:t>
            </a:r>
          </a:p>
        </p:txBody>
      </p:sp>
    </p:spTree>
    <p:extLst>
      <p:ext uri="{BB962C8B-B14F-4D97-AF65-F5344CB8AC3E}">
        <p14:creationId xmlns:p14="http://schemas.microsoft.com/office/powerpoint/2010/main" val="24359092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51BB462-8043-451F-924D-53A8E54C269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L’école maternelle</a:t>
            </a:r>
          </a:p>
        </p:txBody>
      </p:sp>
      <p:sp>
        <p:nvSpPr>
          <p:cNvPr id="5" name="Sous-titre 4">
            <a:extLst>
              <a:ext uri="{FF2B5EF4-FFF2-40B4-BE49-F238E27FC236}">
                <a16:creationId xmlns:a16="http://schemas.microsoft.com/office/drawing/2014/main" id="{5F84ABEF-2CDE-4ED6-B866-8609989863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4234" y="2819400"/>
            <a:ext cx="8229600" cy="3345904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fr-FR" dirty="0"/>
              <a:t>Maternelle:</a:t>
            </a:r>
          </a:p>
          <a:p>
            <a:pPr marL="457200" indent="-4572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fr-FR" dirty="0"/>
              <a:t>Développer de nouveaux équilibres (,,, se laisser flotter...)</a:t>
            </a:r>
          </a:p>
          <a:p>
            <a:pPr marL="457200" indent="-4572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fr-FR" dirty="0"/>
              <a:t>Découvrir des espaces inconnus ou caractérisés par leur incertitude (piscine, patinoire, parc, forêt...). Pour les enfants autour de quatre ans,</a:t>
            </a:r>
          </a:p>
          <a:p>
            <a:pPr marL="457200" indent="-457200" algn="l">
              <a:buClr>
                <a:schemeClr val="tx1"/>
              </a:buClr>
              <a:buSzPct val="100000"/>
              <a:buFont typeface="Arial" panose="020B0604020202020204" pitchFamily="34" charset="0"/>
              <a:buChar char="•"/>
            </a:pPr>
            <a:r>
              <a:rPr lang="fr-FR" dirty="0"/>
              <a:t>l'enseignant …attire l'attention des enfants sur leur propre sécurité et celle des autres, dans des situations pédagogiques dont le niveau de risque objectif est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fr-FR" dirty="0"/>
              <a:t>contrôlé par l'adulte.</a:t>
            </a:r>
          </a:p>
          <a:p>
            <a:pPr algn="l"/>
            <a:endParaRPr lang="fr-FR" dirty="0"/>
          </a:p>
          <a:p>
            <a:pPr algn="l"/>
            <a:r>
              <a:rPr lang="fr-FR" dirty="0"/>
              <a:t>Attendu de fin de cycle : Se déplacer avec aisance dans des environnements variés, naturels ou aménagés.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6721293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>
            <a:extLst>
              <a:ext uri="{FF2B5EF4-FFF2-40B4-BE49-F238E27FC236}">
                <a16:creationId xmlns:a16="http://schemas.microsoft.com/office/drawing/2014/main" id="{451BB462-8043-451F-924D-53A8E54C2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Cycle 2 (CP-CE1-CE2)</a:t>
            </a:r>
            <a:br>
              <a:rPr lang="fr-FR" dirty="0"/>
            </a:br>
            <a:r>
              <a:rPr lang="fr-FR" dirty="0"/>
              <a:t>Cycle 3 (CM1-CM2-6</a:t>
            </a:r>
            <a:r>
              <a:rPr lang="fr-FR" baseline="30000" dirty="0"/>
              <a:t>ème</a:t>
            </a:r>
            <a:r>
              <a:rPr lang="fr-FR" dirty="0"/>
              <a:t>)</a:t>
            </a:r>
          </a:p>
        </p:txBody>
      </p:sp>
      <p:graphicFrame>
        <p:nvGraphicFramePr>
          <p:cNvPr id="6" name="Espace réservé du contenu 5">
            <a:extLst>
              <a:ext uri="{FF2B5EF4-FFF2-40B4-BE49-F238E27FC236}">
                <a16:creationId xmlns:a16="http://schemas.microsoft.com/office/drawing/2014/main" id="{20DAEEC5-2E97-45F3-BB1E-CF6D7589907D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271371517"/>
              </p:ext>
            </p:extLst>
          </p:nvPr>
        </p:nvGraphicFramePr>
        <p:xfrm>
          <a:off x="457200" y="1646238"/>
          <a:ext cx="7931224" cy="1285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1224">
                  <a:extLst>
                    <a:ext uri="{9D8B030D-6E8A-4147-A177-3AD203B41FA5}">
                      <a16:colId xmlns:a16="http://schemas.microsoft.com/office/drawing/2014/main" val="362479676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AFC cycle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297439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kumimoji="0"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 déplacer dans l’eau sur une quinzaine de mètres sans appui et après un temps d’immersion.</a:t>
                      </a:r>
                    </a:p>
                    <a:p>
                      <a:pPr marL="285750" indent="-285750">
                        <a:buClrTx/>
                        <a:buFont typeface="Arial" panose="020B0604020202020204" pitchFamily="34" charset="0"/>
                        <a:buChar char="•"/>
                      </a:pPr>
                      <a:r>
                        <a:rPr kumimoji="0"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Respecter les règles de sécurité qui s’appliquent.</a:t>
                      </a:r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0397971"/>
                  </a:ext>
                </a:extLst>
              </a:tr>
            </a:tbl>
          </a:graphicData>
        </a:graphic>
      </p:graphicFrame>
      <p:graphicFrame>
        <p:nvGraphicFramePr>
          <p:cNvPr id="7" name="Espace réservé du contenu 6">
            <a:extLst>
              <a:ext uri="{FF2B5EF4-FFF2-40B4-BE49-F238E27FC236}">
                <a16:creationId xmlns:a16="http://schemas.microsoft.com/office/drawing/2014/main" id="{776A403A-24D9-4FF1-953A-254512B2EDEF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34859420"/>
              </p:ext>
            </p:extLst>
          </p:nvPr>
        </p:nvGraphicFramePr>
        <p:xfrm>
          <a:off x="457200" y="3573016"/>
          <a:ext cx="7931224" cy="2108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1224">
                  <a:extLst>
                    <a:ext uri="{9D8B030D-6E8A-4147-A177-3AD203B41FA5}">
                      <a16:colId xmlns:a16="http://schemas.microsoft.com/office/drawing/2014/main" val="103697624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dirty="0"/>
                        <a:t>AFC cycle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76379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Connaitre et respecter les règles de sécurité qui s’appliquent à chaque environnement.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Identifier la personne responsable à alerter ou la procédure en cas de problème.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kumimoji="0" lang="fr-FR" sz="180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Valider l’attestation scolaire du savoir nager (ASSN), conformément à l’arrêté du 9 juillet 2015.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540291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87426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1DF6E52-E711-4B9E-90DB-36B837316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Cycle 2</a:t>
            </a:r>
            <a:br>
              <a:rPr lang="fr-FR" dirty="0"/>
            </a:br>
            <a:r>
              <a:rPr lang="fr-FR" b="1" dirty="0"/>
              <a:t>Certificat d’aisance aquatique</a:t>
            </a:r>
            <a:endParaRPr lang="fr-FR" dirty="0"/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DF9AE86A-62F5-4A08-8CA9-A551015EF7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1216" y="1649939"/>
            <a:ext cx="3970784" cy="4735092"/>
          </a:xfrm>
        </p:spPr>
        <p:txBody>
          <a:bodyPr>
            <a:normAutofit fontScale="70000" lnSpcReduction="20000"/>
          </a:bodyPr>
          <a:lstStyle/>
          <a:p>
            <a:endParaRPr lang="fr-FR" dirty="0"/>
          </a:p>
          <a:p>
            <a:r>
              <a:rPr lang="fr-FR" dirty="0"/>
              <a:t> Ce test peut être préparé et passé dès le cycle 2 et, lorsque cela est possible, dès la grande section de l’école maternelle. </a:t>
            </a:r>
          </a:p>
          <a:p>
            <a:endParaRPr lang="fr-FR" dirty="0"/>
          </a:p>
          <a:p>
            <a:r>
              <a:rPr lang="fr-FR" dirty="0"/>
              <a:t>Sa réussite peut être certifiée par tout enseignant…</a:t>
            </a:r>
          </a:p>
          <a:p>
            <a:endParaRPr lang="fr-FR" dirty="0"/>
          </a:p>
          <a:p>
            <a:r>
              <a:rPr lang="fr-FR" dirty="0"/>
              <a:t> L’obtention du certificat d’aisance aquatique permet l’accès aux activités aquatiques dans le cadre des accueils collectifs de mineurs </a:t>
            </a:r>
          </a:p>
        </p:txBody>
      </p:sp>
      <p:sp>
        <p:nvSpPr>
          <p:cNvPr id="6" name="Espace réservé du contenu 3">
            <a:extLst>
              <a:ext uri="{FF2B5EF4-FFF2-40B4-BE49-F238E27FC236}">
                <a16:creationId xmlns:a16="http://schemas.microsoft.com/office/drawing/2014/main" id="{5E58E2D5-6334-47B0-B74E-BBBB9188D22C}"/>
              </a:ext>
            </a:extLst>
          </p:cNvPr>
          <p:cNvSpPr txBox="1">
            <a:spLocks/>
          </p:cNvSpPr>
          <p:nvPr/>
        </p:nvSpPr>
        <p:spPr>
          <a:xfrm>
            <a:off x="4572000" y="1649939"/>
            <a:ext cx="4254624" cy="4526280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292100" indent="-292100" algn="l" rtl="0" eaLnBrk="1" latinLnBrk="0" hangingPunct="1">
              <a:spcBef>
                <a:spcPts val="0"/>
              </a:spcBef>
              <a:buClr>
                <a:schemeClr val="accent1"/>
              </a:buClr>
              <a:buSzPct val="70000"/>
              <a:buFont typeface="Wingdings 2"/>
              <a:buChar char="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28600" algn="l" rtl="0" eaLnBrk="1" latinLnBrk="0" hangingPunct="1">
              <a:spcBef>
                <a:spcPts val="400"/>
              </a:spcBef>
              <a:buClr>
                <a:schemeClr val="accent2"/>
              </a:buClr>
              <a:buSzPct val="90000"/>
              <a:buFontTx/>
              <a:buChar char="•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22960" indent="-192024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82880" algn="l" rtl="0" eaLnBrk="1" latinLnBrk="0" hangingPunct="1">
              <a:spcBef>
                <a:spcPts val="400"/>
              </a:spcBef>
              <a:buClr>
                <a:schemeClr val="accent3"/>
              </a:buClr>
              <a:buSzPct val="100000"/>
              <a:buFont typeface="Wingdings 2"/>
              <a:buChar char=""/>
              <a:defRPr kumimoji="0" sz="1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73736" algn="l" rtl="0" eaLnBrk="1" latinLnBrk="0" hangingPunct="1">
              <a:spcBef>
                <a:spcPts val="400"/>
              </a:spcBef>
              <a:buClr>
                <a:schemeClr val="accent4"/>
              </a:buClr>
              <a:buFont typeface="Wingdings 2"/>
              <a:buChar char="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endParaRPr lang="fr-FR" dirty="0"/>
          </a:p>
          <a:p>
            <a:endParaRPr lang="fr-FR" dirty="0"/>
          </a:p>
          <a:p>
            <a:r>
              <a:rPr lang="fr-FR" dirty="0"/>
              <a:t>Effectuer un saut dans l’eau ; </a:t>
            </a:r>
          </a:p>
          <a:p>
            <a:r>
              <a:rPr lang="fr-FR" dirty="0"/>
              <a:t>réaliser une flottaison sur le dos pendant 5 s ; </a:t>
            </a:r>
          </a:p>
          <a:p>
            <a:r>
              <a:rPr lang="fr-FR" dirty="0"/>
              <a:t>réaliser une sustentation verticale pendant 5 s;</a:t>
            </a:r>
          </a:p>
          <a:p>
            <a:r>
              <a:rPr lang="fr-FR" dirty="0"/>
              <a:t>nager sur le ventre pendant vingt mètres ; </a:t>
            </a:r>
          </a:p>
          <a:p>
            <a:r>
              <a:rPr lang="fr-FR" dirty="0"/>
              <a:t>franchir une ligne d’eau ou passer sous une embarcation ou un objet flottant. </a:t>
            </a:r>
          </a:p>
          <a:p>
            <a:endParaRPr lang="fr-FR" dirty="0"/>
          </a:p>
          <a:p>
            <a:pPr marL="0" indent="0">
              <a:buFont typeface="Wingdings 2"/>
              <a:buNone/>
            </a:pPr>
            <a:r>
              <a:rPr lang="fr-FR" dirty="0"/>
              <a:t>Ce test peut être réalisé avec ou sans brassière de sécurité. </a:t>
            </a:r>
          </a:p>
        </p:txBody>
      </p:sp>
    </p:spTree>
    <p:extLst>
      <p:ext uri="{BB962C8B-B14F-4D97-AF65-F5344CB8AC3E}">
        <p14:creationId xmlns:p14="http://schemas.microsoft.com/office/powerpoint/2010/main" val="31632459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fr-FR" dirty="0"/>
              <a:t>Cycle 3: L’attestation de savoir nager (ASSN) –juillet 2015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807099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br>
              <a:rPr lang="fr-FR" dirty="0"/>
            </a:br>
            <a:endParaRPr lang="fr-FR" dirty="0"/>
          </a:p>
          <a:p>
            <a:r>
              <a:rPr lang="fr-FR" sz="2500" dirty="0"/>
              <a:t>Son acquisition est un objectif des classes de CM1, CM2 et sixième</a:t>
            </a:r>
            <a:br>
              <a:rPr lang="fr-FR" sz="2500" dirty="0"/>
            </a:br>
            <a:endParaRPr lang="fr-FR" sz="2500" dirty="0"/>
          </a:p>
          <a:p>
            <a:r>
              <a:rPr lang="fr-FR" sz="2500" dirty="0"/>
              <a:t>Sa maîtrise permet d'accéder à toute activité aquatique ou nautique susceptible d'être programmée dans le cadre des enseignements obligatoires ou d'activités optionnelles en EPS, ou à l'extérieur de l'école</a:t>
            </a:r>
            <a:br>
              <a:rPr lang="fr-FR" sz="2500" dirty="0"/>
            </a:br>
            <a:endParaRPr lang="fr-FR" sz="2500" dirty="0"/>
          </a:p>
          <a:p>
            <a:r>
              <a:rPr lang="fr-FR" sz="2500" dirty="0"/>
              <a:t>L'attestation scolaire « savoir-nager », délivrée par le directeur de l'école ou par le principal du collège, est incluse dans le livret scolaire de l'élève </a:t>
            </a:r>
            <a:br>
              <a:rPr lang="fr-FR" sz="2500" dirty="0"/>
            </a:br>
            <a:endParaRPr lang="fr-FR" sz="2500" dirty="0"/>
          </a:p>
          <a:p>
            <a:r>
              <a:rPr lang="fr-FR" sz="2500" dirty="0"/>
              <a:t>La maîtrise du savoir-nager est attestée par les personnels qui ont encadré la formation et la passation des tests correspondants : à l'école primaire, un professeur des écoles </a:t>
            </a:r>
            <a:r>
              <a:rPr lang="fr-FR" sz="3100" b="1" dirty="0">
                <a:solidFill>
                  <a:srgbClr val="FFFF00"/>
                </a:solidFill>
              </a:rPr>
              <a:t>en collaboration avec un professionnel qualifié et agréé </a:t>
            </a:r>
            <a:r>
              <a:rPr lang="fr-FR" sz="2500" dirty="0"/>
              <a:t>par le directeur académique des services de l'éducation nationale ; au collège, un professeur d'éducation physique et sportive</a:t>
            </a:r>
          </a:p>
        </p:txBody>
      </p:sp>
    </p:spTree>
    <p:extLst>
      <p:ext uri="{BB962C8B-B14F-4D97-AF65-F5344CB8AC3E}">
        <p14:creationId xmlns:p14="http://schemas.microsoft.com/office/powerpoint/2010/main" val="1166757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Et c’est quoi, Monsieur?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46236"/>
            <a:ext cx="8229600" cy="4951115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fr-FR" sz="4400" dirty="0"/>
              <a:t>Parcours à réaliser en continuité, sans reprise d'appuis au bord du bassin et sans lunettes :</a:t>
            </a:r>
            <a:br>
              <a:rPr lang="fr-FR" sz="4400" dirty="0"/>
            </a:br>
            <a:endParaRPr lang="fr-FR" sz="4400" dirty="0"/>
          </a:p>
          <a:p>
            <a:r>
              <a:rPr lang="fr-FR" dirty="0"/>
              <a:t>à partir du bord de la piscine, entrer dans l'eau en chute arrière ;</a:t>
            </a:r>
          </a:p>
          <a:p>
            <a:r>
              <a:rPr lang="fr-FR" dirty="0"/>
              <a:t>se déplacer sur une distance de 3,5 mètres en direction d'un obstacle ;</a:t>
            </a:r>
          </a:p>
          <a:p>
            <a:r>
              <a:rPr lang="fr-FR" dirty="0"/>
              <a:t>franchir en immersion complète l'obstacle sur une distance de 1,5 mètre ;</a:t>
            </a:r>
          </a:p>
          <a:p>
            <a:r>
              <a:rPr lang="fr-FR" dirty="0"/>
              <a:t>se déplacer sur le ventre sur une distance de 15 mètres ;</a:t>
            </a:r>
          </a:p>
          <a:p>
            <a:r>
              <a:rPr lang="fr-FR" dirty="0"/>
              <a:t>au cours de ce déplacement, au signal sonore, réaliser un surplace vertical pendant 15 secondes puis reprendre le déplacement pour terminer la distance des 15 mètres ;</a:t>
            </a:r>
          </a:p>
          <a:p>
            <a:r>
              <a:rPr lang="fr-FR" dirty="0"/>
              <a:t>faire demi-tour sans reprise d'appuis et passer d'une position ventrale à une position dorsale ;</a:t>
            </a:r>
          </a:p>
          <a:p>
            <a:r>
              <a:rPr lang="fr-FR" dirty="0"/>
              <a:t>se déplacer sur le dos sur une distance de 15 mètres ;</a:t>
            </a:r>
          </a:p>
          <a:p>
            <a:r>
              <a:rPr lang="fr-FR" dirty="0"/>
              <a:t>au cours de ce déplacement, au signal sonore réaliser un surplace en position horizontale dorsale pendant 15 secondes, puis reprendre le déplacement pour terminer la distance des 15 mètres ;</a:t>
            </a:r>
          </a:p>
          <a:p>
            <a:r>
              <a:rPr lang="fr-FR" dirty="0"/>
              <a:t>se retourner sur le ventre pour franchir à nouveau l'obstacle en immersion complète ;</a:t>
            </a:r>
          </a:p>
          <a:p>
            <a:r>
              <a:rPr lang="fr-FR" dirty="0"/>
              <a:t>se déplacer sur le ventre pour revenir au point de départ</a:t>
            </a:r>
          </a:p>
          <a:p>
            <a:pPr>
              <a:buNone/>
            </a:pPr>
            <a:endParaRPr lang="fr-FR" dirty="0"/>
          </a:p>
          <a:p>
            <a:endParaRPr lang="fr-FR" dirty="0"/>
          </a:p>
        </p:txBody>
      </p:sp>
      <p:pic>
        <p:nvPicPr>
          <p:cNvPr id="4" name="Image 3" descr="clap cinéma.jpg">
            <a:hlinkClick r:id="rId2" action="ppaction://hlinkfile"/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40352" y="5733256"/>
            <a:ext cx="643611" cy="5966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77039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…mais aussi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fr-FR" dirty="0"/>
              <a:t>Connaissances et attitudes :</a:t>
            </a:r>
            <a:br>
              <a:rPr lang="fr-FR" dirty="0"/>
            </a:br>
            <a:endParaRPr lang="fr-FR" dirty="0"/>
          </a:p>
          <a:p>
            <a:r>
              <a:rPr lang="fr-FR" dirty="0"/>
              <a:t>Savoir identifier la personne responsable de la surveillance à alerter en cas de problème ;</a:t>
            </a:r>
          </a:p>
          <a:p>
            <a:r>
              <a:rPr lang="fr-FR" dirty="0"/>
              <a:t>connaître les règles de base liées à l'hygiène et la sécurité dans un établissement de bains ou un espace surveillé ;</a:t>
            </a:r>
          </a:p>
          <a:p>
            <a:r>
              <a:rPr lang="fr-FR" dirty="0"/>
              <a:t>savoir identifier les environnements et les circonstances pour lesquels la maîtrise du savoir-nager est adaptée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43CE8F8-B1F4-4E4A-9720-BB2E8AD603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enjeux sociaux</a:t>
            </a:r>
          </a:p>
        </p:txBody>
      </p:sp>
      <p:pic>
        <p:nvPicPr>
          <p:cNvPr id="5" name="Espace réservé du contenu 4">
            <a:extLst>
              <a:ext uri="{FF2B5EF4-FFF2-40B4-BE49-F238E27FC236}">
                <a16:creationId xmlns:a16="http://schemas.microsoft.com/office/drawing/2014/main" id="{CDD63092-46BB-4108-9E64-2952C5E85D6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1510308"/>
            <a:ext cx="914400" cy="762000"/>
          </a:xfr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05BDFBA7-8D22-4F6B-AB7E-24EBE124780E}"/>
              </a:ext>
            </a:extLst>
          </p:cNvPr>
          <p:cNvSpPr txBox="1"/>
          <p:nvPr/>
        </p:nvSpPr>
        <p:spPr>
          <a:xfrm>
            <a:off x="1882044" y="1509316"/>
            <a:ext cx="288032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30 mai 2016</a:t>
            </a: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2ED52DC0-7150-41CD-BBBD-6BA8B500E39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496" y="2358145"/>
            <a:ext cx="2807296" cy="140364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95EC4BE5-DB06-4A12-B749-6DCFD33FB5B8}"/>
              </a:ext>
            </a:extLst>
          </p:cNvPr>
          <p:cNvSpPr/>
          <p:nvPr/>
        </p:nvSpPr>
        <p:spPr>
          <a:xfrm>
            <a:off x="3851920" y="2003509"/>
            <a:ext cx="483488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dirty="0"/>
              <a:t>Sur les 77 personnes décédées dans l’Atlantique en vingt ans, sur les plages landaises, 58 ont été emportées par les baïnes en dehors des zones de surveillance.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548D697-1385-4019-ADC2-53CD17E4A008}"/>
              </a:ext>
            </a:extLst>
          </p:cNvPr>
          <p:cNvSpPr/>
          <p:nvPr/>
        </p:nvSpPr>
        <p:spPr>
          <a:xfrm>
            <a:off x="611560" y="4087810"/>
            <a:ext cx="806175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/>
              <a:t>58 personnes sont mortes à cause de leur imprudence, emportées par une baïne, en dehors d’une zone surveillée </a:t>
            </a:r>
            <a:r>
              <a:rPr lang="fr-FR" b="1" dirty="0"/>
              <a:t>(75% des décès</a:t>
            </a:r>
            <a:r>
              <a:rPr lang="fr-FR" dirty="0"/>
              <a:t>). Ils se sont baignés dans une zone non surveillée ou en dehors de la période de surveillance </a:t>
            </a:r>
          </a:p>
          <a:p>
            <a:r>
              <a:rPr lang="fr-FR" dirty="0"/>
              <a:t>4 personnes "seulement" ont péri entre les deux drapeaux bleus en vingt ans. 2 décès accidentels et 2 décès consécutifs à des malaises. </a:t>
            </a:r>
          </a:p>
          <a:p>
            <a:r>
              <a:rPr lang="fr-FR" dirty="0"/>
              <a:t>De quoi rappeler l’importance de respecter les consignes de base de sécurité pour soi, ses enfants, sa famille, son entourage.</a:t>
            </a:r>
          </a:p>
        </p:txBody>
      </p:sp>
    </p:spTree>
    <p:extLst>
      <p:ext uri="{BB962C8B-B14F-4D97-AF65-F5344CB8AC3E}">
        <p14:creationId xmlns:p14="http://schemas.microsoft.com/office/powerpoint/2010/main" val="1701387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… quelles conséquences?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dirty="0"/>
              <a:t>Intégrer obligatoirement les tests dans le projet pédagogique</a:t>
            </a:r>
            <a:br>
              <a:rPr lang="fr-FR" dirty="0"/>
            </a:br>
            <a:endParaRPr lang="fr-FR" dirty="0"/>
          </a:p>
          <a:p>
            <a:r>
              <a:rPr lang="fr-FR" dirty="0"/>
              <a:t>Donner les pré-requis à ceux qui le passeront en 6</a:t>
            </a:r>
            <a:r>
              <a:rPr lang="fr-FR" baseline="30000" dirty="0"/>
              <a:t>ème</a:t>
            </a:r>
            <a:r>
              <a:rPr lang="fr-FR" dirty="0"/>
              <a:t> </a:t>
            </a:r>
          </a:p>
          <a:p>
            <a:pPr lvl="1"/>
            <a:r>
              <a:rPr lang="fr-FR" dirty="0"/>
              <a:t>Enchainer les actions</a:t>
            </a:r>
          </a:p>
          <a:p>
            <a:pPr lvl="1"/>
            <a:r>
              <a:rPr lang="fr-FR" dirty="0"/>
              <a:t>Entrer dans l’eau par renversement arrière</a:t>
            </a:r>
          </a:p>
          <a:p>
            <a:pPr lvl="1"/>
            <a:r>
              <a:rPr lang="fr-FR" dirty="0"/>
              <a:t>S’immerger et se déplacer en immersion</a:t>
            </a:r>
          </a:p>
          <a:p>
            <a:pPr lvl="1"/>
            <a:r>
              <a:rPr lang="fr-FR" dirty="0"/>
              <a:t>S’équilibrer au milieu d’un déplacement</a:t>
            </a:r>
          </a:p>
          <a:p>
            <a:pPr lvl="1"/>
            <a:r>
              <a:rPr lang="fr-FR" dirty="0"/>
              <a:t>Se déplacer sur le dos et sur le ventre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5EE87A-D16A-4578-8207-19DDEED88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L’évaluation</a:t>
            </a:r>
          </a:p>
        </p:txBody>
      </p:sp>
      <p:graphicFrame>
        <p:nvGraphicFramePr>
          <p:cNvPr id="5" name="Tableau 4">
            <a:extLst>
              <a:ext uri="{FF2B5EF4-FFF2-40B4-BE49-F238E27FC236}">
                <a16:creationId xmlns:a16="http://schemas.microsoft.com/office/drawing/2014/main" id="{2600DA13-E68F-4E28-9B73-C20F17F0C2F2}"/>
              </a:ext>
            </a:extLst>
          </p:cNvPr>
          <p:cNvGraphicFramePr>
            <a:graphicFrameLocks noGrp="1"/>
          </p:cNvGraphicFramePr>
          <p:nvPr/>
        </p:nvGraphicFramePr>
        <p:xfrm>
          <a:off x="457201" y="2487904"/>
          <a:ext cx="8229598" cy="28287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557531">
                  <a:extLst>
                    <a:ext uri="{9D8B030D-6E8A-4147-A177-3AD203B41FA5}">
                      <a16:colId xmlns:a16="http://schemas.microsoft.com/office/drawing/2014/main" val="1444775662"/>
                    </a:ext>
                  </a:extLst>
                </a:gridCol>
                <a:gridCol w="1667886">
                  <a:extLst>
                    <a:ext uri="{9D8B030D-6E8A-4147-A177-3AD203B41FA5}">
                      <a16:colId xmlns:a16="http://schemas.microsoft.com/office/drawing/2014/main" val="255923443"/>
                    </a:ext>
                  </a:extLst>
                </a:gridCol>
                <a:gridCol w="1667886">
                  <a:extLst>
                    <a:ext uri="{9D8B030D-6E8A-4147-A177-3AD203B41FA5}">
                      <a16:colId xmlns:a16="http://schemas.microsoft.com/office/drawing/2014/main" val="2570727363"/>
                    </a:ext>
                  </a:extLst>
                </a:gridCol>
                <a:gridCol w="1667886">
                  <a:extLst>
                    <a:ext uri="{9D8B030D-6E8A-4147-A177-3AD203B41FA5}">
                      <a16:colId xmlns:a16="http://schemas.microsoft.com/office/drawing/2014/main" val="2838350375"/>
                    </a:ext>
                  </a:extLst>
                </a:gridCol>
                <a:gridCol w="1668409">
                  <a:extLst>
                    <a:ext uri="{9D8B030D-6E8A-4147-A177-3AD203B41FA5}">
                      <a16:colId xmlns:a16="http://schemas.microsoft.com/office/drawing/2014/main" val="2442800725"/>
                    </a:ext>
                  </a:extLst>
                </a:gridCol>
              </a:tblGrid>
              <a:tr h="519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Etape 1</a:t>
                      </a:r>
                      <a:r>
                        <a:rPr lang="fr-FR" sz="900">
                          <a:effectLst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Objectifs d’apprentissage non atteint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Etape 2</a:t>
                      </a:r>
                      <a:endParaRPr lang="fr-FR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Objectif d’apprentissage partiellement atteint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Etape 3</a:t>
                      </a:r>
                      <a:endParaRPr lang="fr-FR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Objectifs d’apprentissage atteint (savoir nager)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Etape 4</a:t>
                      </a:r>
                      <a:endParaRPr lang="fr-FR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Objectifs d’apprentissage dépassés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/>
                </a:tc>
                <a:extLst>
                  <a:ext uri="{0D108BD9-81ED-4DB2-BD59-A6C34878D82A}">
                    <a16:rowId xmlns:a16="http://schemas.microsoft.com/office/drawing/2014/main" val="790647011"/>
                  </a:ext>
                </a:extLst>
              </a:tr>
              <a:tr h="84466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Respecter les règles de sécurité qui s’appliquent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Se déplace en marchant dans la piscine.</a:t>
                      </a:r>
                      <a:endParaRPr lang="fr-FR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Entre ou sort de l’eau à la commande de l’adulte ;</a:t>
                      </a:r>
                      <a:endParaRPr lang="fr-FR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Passe à la douche et aux toilettes</a:t>
                      </a:r>
                      <a:endParaRPr lang="fr-FR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Sait s’équiper, bonnet, ceinture, brassard…</a:t>
                      </a:r>
                      <a:endParaRPr lang="fr-FR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S’adresse à l’adulte pour aller aux toilettes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S’équipe ou se déséquipe en fonction de la profondeur du bassin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Sait adapter son équipement en fonction de la profondeur du bassin et de la tâche demandée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 anchor="ctr"/>
                </a:tc>
                <a:extLst>
                  <a:ext uri="{0D108BD9-81ED-4DB2-BD59-A6C34878D82A}">
                    <a16:rowId xmlns:a16="http://schemas.microsoft.com/office/drawing/2014/main" val="3014624119"/>
                  </a:ext>
                </a:extLst>
              </a:tr>
              <a:tr h="12702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Réalise un parcours un parcours en adaptant ses déplacements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 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>
                          <a:effectLst/>
                        </a:rPr>
                        <a:t>Avec ou sans aide à la flottaison, entrer dans l’eau depuis le bord du bassin, se déplacer de point en point en variant les équilibres (dos-ventre), passer sous une ligne d’eau. (Parcours réalisé en moyenne profondeur)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Avec ou sans aide à la flottaison : </a:t>
                      </a:r>
                      <a:endParaRPr lang="fr-FR" sz="90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000">
                          <a:effectLst/>
                        </a:rPr>
                        <a:t>Se déplacer dans l’eau sur une quinzaine de mètres sans appui et après un temps d’immersion</a:t>
                      </a:r>
                      <a:endParaRPr lang="fr-FR" sz="9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 anchor="ctr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fr-FR" sz="700" dirty="0">
                          <a:effectLst/>
                        </a:rPr>
                        <a:t>Se déplacer sur une quinzaine de mètres sans aide à la flottaison et sans reprise d’appuis.</a:t>
                      </a:r>
                      <a:endParaRPr lang="fr-FR" sz="900" dirty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700" dirty="0">
                          <a:effectLst/>
                        </a:rPr>
                        <a:t>Effectuer un enchaînement d’actions sans reprise d’appuis, en moyenne profondeur, amenant à s’immerger en sautant dans l’eau, à se déplacer brièvement sous ’eau (par exemple pour passer sous un obstacle flottant) puis à se laisser flotter un instant avant de regagner le bord.</a:t>
                      </a:r>
                      <a:endParaRPr lang="fr-FR" sz="9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485" marR="56485" marT="0" marB="0" anchor="ctr"/>
                </a:tc>
                <a:extLst>
                  <a:ext uri="{0D108BD9-81ED-4DB2-BD59-A6C34878D82A}">
                    <a16:rowId xmlns:a16="http://schemas.microsoft.com/office/drawing/2014/main" val="125220202"/>
                  </a:ext>
                </a:extLst>
              </a:tr>
            </a:tbl>
          </a:graphicData>
        </a:graphic>
      </p:graphicFrame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C4DBE3B-F4F1-4445-BFCA-63E38E6E7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Au cycle 2</a:t>
            </a:r>
          </a:p>
        </p:txBody>
      </p:sp>
    </p:spTree>
    <p:extLst>
      <p:ext uri="{BB962C8B-B14F-4D97-AF65-F5344CB8AC3E}">
        <p14:creationId xmlns:p14="http://schemas.microsoft.com/office/powerpoint/2010/main" val="3794073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092F04A-2668-4166-9AAC-C3B9D0B826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Evaluation cycle 3</a:t>
            </a:r>
          </a:p>
        </p:txBody>
      </p:sp>
      <p:graphicFrame>
        <p:nvGraphicFramePr>
          <p:cNvPr id="4" name="Espace réservé du contenu 3">
            <a:extLst>
              <a:ext uri="{FF2B5EF4-FFF2-40B4-BE49-F238E27FC236}">
                <a16:creationId xmlns:a16="http://schemas.microsoft.com/office/drawing/2014/main" id="{A8BCBD7A-90B5-4382-BD08-40C755BAC9A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36423557"/>
              </p:ext>
            </p:extLst>
          </p:nvPr>
        </p:nvGraphicFramePr>
        <p:xfrm>
          <a:off x="457200" y="1646238"/>
          <a:ext cx="8229600" cy="46093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5920">
                  <a:extLst>
                    <a:ext uri="{9D8B030D-6E8A-4147-A177-3AD203B41FA5}">
                      <a16:colId xmlns:a16="http://schemas.microsoft.com/office/drawing/2014/main" val="3019810927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410079856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647627028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3950439054"/>
                    </a:ext>
                  </a:extLst>
                </a:gridCol>
                <a:gridCol w="1645920">
                  <a:extLst>
                    <a:ext uri="{9D8B030D-6E8A-4147-A177-3AD203B41FA5}">
                      <a16:colId xmlns:a16="http://schemas.microsoft.com/office/drawing/2014/main" val="135847138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Etape 1</a:t>
                      </a: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Objectifs d’apprentissage non atteint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Etape 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Objectif d’apprentissage partiellement atteint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Etape 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Objectifs d’apprentissage atteint (savoir nager)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Etape 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Objectifs d’apprentissage dépassés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939315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Réaliser… un parcours dans un environnement inhabituel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déplacer sur une quinzaine de mètres sans aide à la flottaison et sans reprise d’appuis.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Effectuer un enchaînement d’actions sans reprise d’appuis, en moyenne profondeur, amenant à s’immerger en sautant dans l’eau, à se déplacer brièvement sous l’eau (par exemple pour passer sous un obstacle flottant) puis à se laisser flotter un instant avant de regagner le bord.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déplacer sur une trentaine de mètres sans aide à la flottaison et sans reprise d’appuis. Par exemple, se déplacer sur 25 mètres, effectuer un virage, une coulée et une reprise de nage pour gagner le bord.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r>
                        <a:rPr lang="fr-FR" sz="8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Enchaîner, sans reprise d’appuis, un saut ou un plongeon en grande profondeur, un déplacement orienté en immersion (par exemple pour passer dans un cerceau immergé) et un sur-place de 5 à 10 secondes avant de regagner le bord.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10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Parcours à réaliser en continuité, sans reprise d'appuis au bord du bassin et sans lunettes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8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Parcours à réaliser en continuité, sans reprise d'appuis au bord du bassin (et sans lunettes ?)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ctr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r>
                        <a:rPr lang="fr-FR" sz="8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Depuis le bord de la piscine, plonger et se déplacer 4/5 m sous l’eau, revenir à la surface et se déplacer sur le ventre sur une dizaine de mètres, réaliser un surplace de 5 s au-dessus d’un objet immergé à environ 2 m, réaliser une immersion pour récupérer l’objet, à la surface le maintenir hors de l’eau, se déplacer sur le dos sur une dizaine de mètres en gardant l’objet hors de l’eau et le déposer sur le bord du bassin.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177927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Connaître et respecter les règles de sécurité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Connaît les circuits entrée/vestiaire – vestiaire/douche – douche/bassin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Respecte les consignes qui lui sont rappelées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déplace dans les vestiaires, les sanitaires sur les plages avec ses camarades, en marchant et sans bousculade.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Respecte les règles d’hygiène (douche, WC, pédiluve)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S’équipe correctement en fonction de la tache demandée, de l’espace d’évolution.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Identifie les espaces autorisés et ceux interdits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Reconnaît le signal d’évacuation et sort rapidement du bassin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Identifie les risques liés à caque espace ou à chaque tâche.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Agit avec raison sans se mettre en danger.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S’exprime sur les risques rencontrés et les mesures à prendre pour ne pas se mettre en danger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Identifie les différents types de signaux, sait comment réagir et où se diriger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856892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97490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E5EE87A-D16A-4578-8207-19DDEED887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L’évaluation cycle 3 (suite)</a:t>
            </a:r>
          </a:p>
        </p:txBody>
      </p:sp>
      <p:sp>
        <p:nvSpPr>
          <p:cNvPr id="7" name="Espace réservé du contenu 6">
            <a:extLst>
              <a:ext uri="{FF2B5EF4-FFF2-40B4-BE49-F238E27FC236}">
                <a16:creationId xmlns:a16="http://schemas.microsoft.com/office/drawing/2014/main" id="{AC4DBE3B-F4F1-4445-BFCA-63E38E6E7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  <p:graphicFrame>
        <p:nvGraphicFramePr>
          <p:cNvPr id="3" name="Tableau 2">
            <a:extLst>
              <a:ext uri="{FF2B5EF4-FFF2-40B4-BE49-F238E27FC236}">
                <a16:creationId xmlns:a16="http://schemas.microsoft.com/office/drawing/2014/main" id="{D9070D4E-789F-48FE-877C-E4A0FC4A04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173997"/>
              </p:ext>
            </p:extLst>
          </p:nvPr>
        </p:nvGraphicFramePr>
        <p:xfrm>
          <a:off x="611560" y="1646237"/>
          <a:ext cx="8075240" cy="236601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5048">
                  <a:extLst>
                    <a:ext uri="{9D8B030D-6E8A-4147-A177-3AD203B41FA5}">
                      <a16:colId xmlns:a16="http://schemas.microsoft.com/office/drawing/2014/main" val="1520214260"/>
                    </a:ext>
                  </a:extLst>
                </a:gridCol>
                <a:gridCol w="1615048">
                  <a:extLst>
                    <a:ext uri="{9D8B030D-6E8A-4147-A177-3AD203B41FA5}">
                      <a16:colId xmlns:a16="http://schemas.microsoft.com/office/drawing/2014/main" val="2584379231"/>
                    </a:ext>
                  </a:extLst>
                </a:gridCol>
                <a:gridCol w="1615048">
                  <a:extLst>
                    <a:ext uri="{9D8B030D-6E8A-4147-A177-3AD203B41FA5}">
                      <a16:colId xmlns:a16="http://schemas.microsoft.com/office/drawing/2014/main" val="1254613668"/>
                    </a:ext>
                  </a:extLst>
                </a:gridCol>
                <a:gridCol w="1615048">
                  <a:extLst>
                    <a:ext uri="{9D8B030D-6E8A-4147-A177-3AD203B41FA5}">
                      <a16:colId xmlns:a16="http://schemas.microsoft.com/office/drawing/2014/main" val="4092494197"/>
                    </a:ext>
                  </a:extLst>
                </a:gridCol>
                <a:gridCol w="1615048">
                  <a:extLst>
                    <a:ext uri="{9D8B030D-6E8A-4147-A177-3AD203B41FA5}">
                      <a16:colId xmlns:a16="http://schemas.microsoft.com/office/drawing/2014/main" val="144679646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Etape 1</a:t>
                      </a: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Objectifs d’apprentissage non atteint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Etape 2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Objectif d’apprentissage partiellement atteint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Etape 3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Objectifs d’apprentissage atteint (savoir nager)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Etape 4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Objectifs d’apprentissage dépassés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53298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Identifier la personne responsable à alerter ou la procédure en cas de problème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réfère uniquement à l’enseignant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 réfère indifféremment aux adultes présents autour du bassin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Différencie les rôles de chaque adulte (enseignant, accompagnateur, Educateur, surveillant)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S’adresse au bon adulte en fonction du problème rencontré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Connaît les attributions de chacun. Sait à qui s’adresser en fonction des circonstances.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Connaît des procédures à appliquer en cas d’urgence (sortie du bassin et lieu de rassemblement)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67513515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12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Valider l’attestation scolaire du savoir nager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Palier 1 de la circulaire 2011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Palier 2 de la circulaire 2011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 activité nautique circulaire 2000-75 du 31 mai 2000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Attestation scolaire de savoir nager</a:t>
                      </a:r>
                      <a:endParaRPr lang="fr-FR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9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Parcours de sauvetage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602950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76524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… </a:t>
            </a:r>
            <a:r>
              <a:rPr lang="fr-FR"/>
              <a:t>autres conséquences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2800" dirty="0"/>
              <a:t>Redonner des moyens au nouveau cycle 3 (CM1-CM2-6</a:t>
            </a:r>
            <a:r>
              <a:rPr lang="fr-FR" sz="2800" baseline="30000" dirty="0"/>
              <a:t>ème</a:t>
            </a:r>
            <a:r>
              <a:rPr lang="fr-FR" sz="2800" dirty="0"/>
              <a:t>)</a:t>
            </a:r>
            <a:br>
              <a:rPr lang="fr-FR" sz="2800" dirty="0"/>
            </a:br>
            <a:endParaRPr lang="fr-FR" sz="2800" dirty="0"/>
          </a:p>
          <a:p>
            <a:r>
              <a:rPr lang="fr-FR" sz="2800" dirty="0"/>
              <a:t>À moyens constants (pas de nouveaux créneaux)</a:t>
            </a:r>
            <a:br>
              <a:rPr lang="fr-FR" sz="2800" dirty="0"/>
            </a:br>
            <a:endParaRPr lang="fr-FR" sz="2800" dirty="0"/>
          </a:p>
          <a:p>
            <a:r>
              <a:rPr lang="fr-FR" sz="2800" dirty="0"/>
              <a:t>Aller vers « se déplacer efficacement », </a:t>
            </a:r>
            <a:r>
              <a:rPr lang="fr-FR" dirty="0"/>
              <a:t>nager vite, nager longtemps</a:t>
            </a:r>
          </a:p>
          <a:p>
            <a:endParaRPr lang="fr-FR" dirty="0"/>
          </a:p>
          <a:p>
            <a:r>
              <a:rPr lang="fr-FR" dirty="0"/>
              <a:t>Intégrer les tests dans la programmation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charlie-etmaintenant-535ec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620688"/>
            <a:ext cx="7848872" cy="5911972"/>
          </a:xfr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3F6874-F5A0-424A-81C4-D34FAA0A615C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467544" y="692696"/>
            <a:ext cx="8229600" cy="5462067"/>
          </a:xfrm>
        </p:spPr>
        <p:txBody>
          <a:bodyPr>
            <a:normAutofit/>
          </a:bodyPr>
          <a:lstStyle/>
          <a:p>
            <a:r>
              <a:rPr lang="fr-FR" dirty="0"/>
              <a:t>Réorganiser le projet pédagogique pour l’adapter aux objectifs de chaque cycle;</a:t>
            </a:r>
          </a:p>
          <a:p>
            <a:r>
              <a:rPr lang="fr-FR" dirty="0"/>
              <a:t> Redonner du temps au cycle 3 avant l’entrée en 6</a:t>
            </a:r>
            <a:r>
              <a:rPr lang="fr-FR" baseline="30000" dirty="0"/>
              <a:t>ème </a:t>
            </a:r>
            <a:endParaRPr lang="fr-FR" dirty="0"/>
          </a:p>
          <a:p>
            <a:r>
              <a:rPr lang="fr-FR" dirty="0"/>
              <a:t>Se fixer comme objectif prioritaire l’ASSN ou les </a:t>
            </a:r>
            <a:r>
              <a:rPr lang="fr-FR" dirty="0" err="1"/>
              <a:t>pré-requis</a:t>
            </a:r>
            <a:endParaRPr lang="fr-FR" dirty="0"/>
          </a:p>
          <a:p>
            <a:r>
              <a:rPr lang="fr-FR" dirty="0"/>
              <a:t>Mettre en place un suivi de chaque élève de CM sur la base de l’ASSN ou de ses </a:t>
            </a:r>
            <a:r>
              <a:rPr lang="fr-FR" dirty="0" err="1"/>
              <a:t>pré-requis</a:t>
            </a:r>
            <a:endParaRPr lang="fr-FR" dirty="0"/>
          </a:p>
          <a:p>
            <a:r>
              <a:rPr lang="fr-FR" dirty="0"/>
              <a:t>Faire un bilan en fin d’année scolaire</a:t>
            </a:r>
          </a:p>
        </p:txBody>
      </p:sp>
    </p:spTree>
    <p:extLst>
      <p:ext uri="{BB962C8B-B14F-4D97-AF65-F5344CB8AC3E}">
        <p14:creationId xmlns:p14="http://schemas.microsoft.com/office/powerpoint/2010/main" val="244907465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2A7282B4-E5E6-4348-A8A4-9D7C3CE77D92}"/>
              </a:ext>
            </a:extLst>
          </p:cNvPr>
          <p:cNvSpPr txBox="1"/>
          <p:nvPr/>
        </p:nvSpPr>
        <p:spPr>
          <a:xfrm>
            <a:off x="1619672" y="2132856"/>
            <a:ext cx="6324360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3200" dirty="0"/>
              <a:t>Questions diverses: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Agrément des maitres-nageurs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BNSSA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3200" dirty="0"/>
              <a:t>autres</a:t>
            </a:r>
          </a:p>
        </p:txBody>
      </p:sp>
    </p:spTree>
    <p:extLst>
      <p:ext uri="{BB962C8B-B14F-4D97-AF65-F5344CB8AC3E}">
        <p14:creationId xmlns:p14="http://schemas.microsoft.com/office/powerpoint/2010/main" val="17850484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 4">
            <a:extLst>
              <a:ext uri="{FF2B5EF4-FFF2-40B4-BE49-F238E27FC236}">
                <a16:creationId xmlns:a16="http://schemas.microsoft.com/office/drawing/2014/main" id="{BB3AAA70-7438-4F6F-8400-A4EB246F7B5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68" y="476672"/>
            <a:ext cx="4248472" cy="1593177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C105181E-837B-4AB0-A899-EDF7A80B0F53}"/>
              </a:ext>
            </a:extLst>
          </p:cNvPr>
          <p:cNvSpPr txBox="1"/>
          <p:nvPr/>
        </p:nvSpPr>
        <p:spPr>
          <a:xfrm>
            <a:off x="971600" y="2492896"/>
            <a:ext cx="612068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/>
              <a:t>Statistiques de l’Institut de Veille Sanitaire</a:t>
            </a:r>
          </a:p>
          <a:p>
            <a:endParaRPr lang="fr-FR" dirty="0"/>
          </a:p>
          <a:p>
            <a:r>
              <a:rPr lang="fr-FR" b="1" dirty="0"/>
              <a:t>3,6 morts par jour en 2015 contre 2,9 en 2009 (du 1</a:t>
            </a:r>
            <a:r>
              <a:rPr lang="fr-FR" b="1" baseline="30000" dirty="0"/>
              <a:t>er</a:t>
            </a:r>
            <a:r>
              <a:rPr lang="fr-FR" b="1" dirty="0"/>
              <a:t> juin au 31 juillet)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198737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Graphique 6">
            <a:extLst>
              <a:ext uri="{FF2B5EF4-FFF2-40B4-BE49-F238E27FC236}">
                <a16:creationId xmlns:a16="http://schemas.microsoft.com/office/drawing/2014/main" id="{3C68EB36-9FA6-4994-BC4A-FAD9F87E229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4822207"/>
              </p:ext>
            </p:extLst>
          </p:nvPr>
        </p:nvGraphicFramePr>
        <p:xfrm>
          <a:off x="1403648" y="2204864"/>
          <a:ext cx="6552728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3D13DE31-BBAC-44E2-9CA3-91E366F8C745}"/>
              </a:ext>
            </a:extLst>
          </p:cNvPr>
          <p:cNvSpPr/>
          <p:nvPr/>
        </p:nvSpPr>
        <p:spPr>
          <a:xfrm>
            <a:off x="611560" y="404664"/>
            <a:ext cx="770485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sz="2800" b="1" dirty="0"/>
              <a:t>Nombre de décès par noyade par jour, en moyenne, entre le 1er juin et le 26 juillet</a:t>
            </a:r>
          </a:p>
        </p:txBody>
      </p:sp>
    </p:spTree>
    <p:extLst>
      <p:ext uri="{BB962C8B-B14F-4D97-AF65-F5344CB8AC3E}">
        <p14:creationId xmlns:p14="http://schemas.microsoft.com/office/powerpoint/2010/main" val="6651321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0BBD6E4-0215-4C40-B0B8-2B36FF3974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b="1" dirty="0"/>
              <a:t>La mer, danger numéro un</a:t>
            </a:r>
            <a:endParaRPr lang="fr-FR" dirty="0"/>
          </a:p>
        </p:txBody>
      </p:sp>
      <p:graphicFrame>
        <p:nvGraphicFramePr>
          <p:cNvPr id="4" name="Graphique 3">
            <a:extLst>
              <a:ext uri="{FF2B5EF4-FFF2-40B4-BE49-F238E27FC236}">
                <a16:creationId xmlns:a16="http://schemas.microsoft.com/office/drawing/2014/main" id="{0DB12C95-30CA-46F5-AAEB-DECB9B2FAA8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05832264"/>
              </p:ext>
            </p:extLst>
          </p:nvPr>
        </p:nvGraphicFramePr>
        <p:xfrm>
          <a:off x="1691680" y="1700808"/>
          <a:ext cx="6120680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197964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6CDA79-4D2C-42B3-9AEA-4741E8362C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fr-FR" b="1" dirty="0"/>
              <a:t>Age des personnes mortes par noyade en 2015</a:t>
            </a:r>
            <a:endParaRPr lang="fr-FR" dirty="0"/>
          </a:p>
        </p:txBody>
      </p:sp>
      <p:graphicFrame>
        <p:nvGraphicFramePr>
          <p:cNvPr id="3" name="Graphique 2">
            <a:extLst>
              <a:ext uri="{FF2B5EF4-FFF2-40B4-BE49-F238E27FC236}">
                <a16:creationId xmlns:a16="http://schemas.microsoft.com/office/drawing/2014/main" id="{5776094F-85A4-423B-909B-AEC980CE30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28950593"/>
              </p:ext>
            </p:extLst>
          </p:nvPr>
        </p:nvGraphicFramePr>
        <p:xfrm>
          <a:off x="1547664" y="1700808"/>
          <a:ext cx="6480720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9822557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C47881-CA55-4466-A619-269D7D36409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9552" y="364396"/>
            <a:ext cx="8229600" cy="2209800"/>
          </a:xfrm>
        </p:spPr>
        <p:txBody>
          <a:bodyPr>
            <a:normAutofit/>
          </a:bodyPr>
          <a:lstStyle/>
          <a:p>
            <a:r>
              <a:rPr lang="fr-FR" dirty="0"/>
              <a:t>Quels enseignements donner à ces éléments?</a:t>
            </a:r>
          </a:p>
        </p:txBody>
      </p:sp>
      <p:sp>
        <p:nvSpPr>
          <p:cNvPr id="4" name="Sous-titre 3">
            <a:extLst>
              <a:ext uri="{FF2B5EF4-FFF2-40B4-BE49-F238E27FC236}">
                <a16:creationId xmlns:a16="http://schemas.microsoft.com/office/drawing/2014/main" id="{05837109-DC30-4F7C-993B-4901CE04B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43608" y="2852936"/>
            <a:ext cx="7856378" cy="2952328"/>
          </a:xfrm>
        </p:spPr>
        <p:txBody>
          <a:bodyPr>
            <a:normAutofit fontScale="55000" lnSpcReduction="20000"/>
          </a:bodyPr>
          <a:lstStyle/>
          <a:p>
            <a:pPr marL="457200" indent="-457200" algn="l">
              <a:buClr>
                <a:schemeClr val="tx1"/>
              </a:buClr>
              <a:buSzPct val="115000"/>
              <a:buFont typeface="Wingdings" panose="05000000000000000000" pitchFamily="2" charset="2"/>
              <a:buChar char="§"/>
            </a:pPr>
            <a:r>
              <a:rPr lang="fr-FR" sz="5100" dirty="0"/>
              <a:t>Il est indispensable de travailler sur le « savoir nager » mais ce n’est pas suffisant</a:t>
            </a:r>
          </a:p>
          <a:p>
            <a:pPr algn="l"/>
            <a:endParaRPr lang="fr-FR" sz="5100" dirty="0"/>
          </a:p>
          <a:p>
            <a:pPr marL="457200" indent="-457200" algn="l">
              <a:buClr>
                <a:schemeClr val="tx1"/>
              </a:buClr>
              <a:buSzPct val="115000"/>
              <a:buFont typeface="Wingdings" panose="05000000000000000000" pitchFamily="2" charset="2"/>
              <a:buChar char="§"/>
            </a:pPr>
            <a:r>
              <a:rPr lang="fr-FR" sz="5100" dirty="0"/>
              <a:t>Il est absolument nécessaire d’appréhender en même temps, et dès le plus jeune âge, les règles de sécurité, leur compréhension et leur respect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053354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52848EB-E239-4FA6-9A45-62F22F6501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Les enjeux, 3 axes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A989A243-6794-41D0-B59A-60303FFFFE02}"/>
              </a:ext>
            </a:extLst>
          </p:cNvPr>
          <p:cNvSpPr txBox="1"/>
          <p:nvPr/>
        </p:nvSpPr>
        <p:spPr>
          <a:xfrm>
            <a:off x="611560" y="2060848"/>
            <a:ext cx="77768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Les compétences techniques pour évoluer sans crainte dans le milieu aquatique</a:t>
            </a:r>
            <a:br>
              <a:rPr lang="fr-FR" sz="2800" dirty="0"/>
            </a:br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Les compétences à comprendre, intégrer, respecter les règles </a:t>
            </a:r>
            <a:r>
              <a:rPr lang="fr-FR" sz="2800"/>
              <a:t>de sécurités</a:t>
            </a:r>
            <a:br>
              <a:rPr lang="fr-FR" sz="2800"/>
            </a:br>
            <a:endParaRPr lang="fr-FR" sz="28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800" dirty="0"/>
              <a:t>La possibilité de pratiquer les activités nautiques sans risque</a:t>
            </a:r>
          </a:p>
        </p:txBody>
      </p:sp>
    </p:spTree>
    <p:extLst>
      <p:ext uri="{BB962C8B-B14F-4D97-AF65-F5344CB8AC3E}">
        <p14:creationId xmlns:p14="http://schemas.microsoft.com/office/powerpoint/2010/main" val="37550412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08CC74-E4C6-4245-8E1C-99016FA0A86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Textes de référence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2B2EC6E-FED1-42CC-AAE1-3E1160109FB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11560" y="2819400"/>
            <a:ext cx="8082274" cy="3417912"/>
          </a:xfrm>
        </p:spPr>
        <p:txBody>
          <a:bodyPr>
            <a:normAutofit fontScale="70000" lnSpcReduction="20000"/>
          </a:bodyPr>
          <a:lstStyle/>
          <a:p>
            <a:pPr algn="l"/>
            <a:r>
              <a:rPr lang="fr-FR" dirty="0"/>
              <a:t>La circulaire du 22 aout 2017 sur l’enseignement de la natation paru le 12 octobre 2017</a:t>
            </a:r>
          </a:p>
          <a:p>
            <a:pPr algn="l"/>
            <a:endParaRPr lang="fr-FR" dirty="0"/>
          </a:p>
          <a:p>
            <a:pPr algn="l"/>
            <a:r>
              <a:rPr lang="fr-FR" dirty="0"/>
              <a:t>Décret et arrêté de juillet 2015 sur l’attestation scolaire du savoir nager (ASSN)</a:t>
            </a:r>
          </a:p>
          <a:p>
            <a:pPr algn="l"/>
            <a:endParaRPr lang="fr-FR" dirty="0"/>
          </a:p>
          <a:p>
            <a:pPr algn="l"/>
            <a:r>
              <a:rPr lang="fr-FR" dirty="0"/>
              <a:t>Socle de compétences et de culture commun de connaissances  (mars 2015)</a:t>
            </a:r>
          </a:p>
          <a:p>
            <a:pPr algn="l"/>
            <a:endParaRPr lang="fr-FR" dirty="0"/>
          </a:p>
          <a:p>
            <a:pPr algn="l"/>
            <a:r>
              <a:rPr lang="fr-FR" dirty="0"/>
              <a:t>Les programmes de l’école et du collège (rentrée 2016)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2845942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nderie">
  <a:themeElements>
    <a:clrScheme name="Origine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Fonderie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l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1818</TotalTime>
  <Words>1612</Words>
  <Application>Microsoft Office PowerPoint</Application>
  <PresentationFormat>Affichage à l'écran (4:3)</PresentationFormat>
  <Paragraphs>209</Paragraphs>
  <Slides>27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27</vt:i4>
      </vt:variant>
    </vt:vector>
  </HeadingPairs>
  <TitlesOfParts>
    <vt:vector size="35" baseType="lpstr">
      <vt:lpstr>Arial</vt:lpstr>
      <vt:lpstr>Calibri</vt:lpstr>
      <vt:lpstr>Rockwell</vt:lpstr>
      <vt:lpstr>Symbol</vt:lpstr>
      <vt:lpstr>Times New Roman</vt:lpstr>
      <vt:lpstr>Wingdings</vt:lpstr>
      <vt:lpstr>Wingdings 2</vt:lpstr>
      <vt:lpstr>Fonderie</vt:lpstr>
      <vt:lpstr>Savoir Nager </vt:lpstr>
      <vt:lpstr>Les enjeux sociaux</vt:lpstr>
      <vt:lpstr>Présentation PowerPoint</vt:lpstr>
      <vt:lpstr>Présentation PowerPoint</vt:lpstr>
      <vt:lpstr>La mer, danger numéro un</vt:lpstr>
      <vt:lpstr>Age des personnes mortes par noyade en 2015</vt:lpstr>
      <vt:lpstr>Quels enseignements donner à ces éléments?</vt:lpstr>
      <vt:lpstr>Les enjeux, 3 axes</vt:lpstr>
      <vt:lpstr>Textes de référence</vt:lpstr>
      <vt:lpstr>La circulaire du 22 août 2017</vt:lpstr>
      <vt:lpstr>Les attendus de fin de cycle :  circulaire 22 août 2017</vt:lpstr>
      <vt:lpstr>Le socle commun de connaissances, de compétences et de culture</vt:lpstr>
      <vt:lpstr>Les programmes de l’école et du collège</vt:lpstr>
      <vt:lpstr>L’école maternelle</vt:lpstr>
      <vt:lpstr>Cycle 2 (CP-CE1-CE2) Cycle 3 (CM1-CM2-6ème)</vt:lpstr>
      <vt:lpstr>Cycle 2 Certificat d’aisance aquatique</vt:lpstr>
      <vt:lpstr>Cycle 3: L’attestation de savoir nager (ASSN) –juillet 2015</vt:lpstr>
      <vt:lpstr>Et c’est quoi, Monsieur?</vt:lpstr>
      <vt:lpstr>…mais aussi</vt:lpstr>
      <vt:lpstr>… quelles conséquences?</vt:lpstr>
      <vt:lpstr>L’évaluation</vt:lpstr>
      <vt:lpstr>Evaluation cycle 3</vt:lpstr>
      <vt:lpstr>L’évaluation cycle 3 (suite)</vt:lpstr>
      <vt:lpstr>… autres conséquences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Stage BEESAN Le Mans</dc:title>
  <dc:creator>ph</dc:creator>
  <cp:lastModifiedBy>ph</cp:lastModifiedBy>
  <cp:revision>26</cp:revision>
  <cp:lastPrinted>2017-09-07T08:35:20Z</cp:lastPrinted>
  <dcterms:created xsi:type="dcterms:W3CDTF">2015-12-29T15:12:35Z</dcterms:created>
  <dcterms:modified xsi:type="dcterms:W3CDTF">2018-07-04T10:13:12Z</dcterms:modified>
</cp:coreProperties>
</file>