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2" r:id="rId2"/>
    <p:sldId id="322" r:id="rId3"/>
    <p:sldId id="267" r:id="rId4"/>
    <p:sldId id="281" r:id="rId5"/>
    <p:sldId id="291" r:id="rId6"/>
    <p:sldId id="289" r:id="rId7"/>
    <p:sldId id="312" r:id="rId8"/>
    <p:sldId id="311" r:id="rId9"/>
    <p:sldId id="293" r:id="rId10"/>
    <p:sldId id="298" r:id="rId11"/>
    <p:sldId id="297" r:id="rId12"/>
    <p:sldId id="321" r:id="rId13"/>
    <p:sldId id="258" r:id="rId14"/>
    <p:sldId id="323" r:id="rId15"/>
    <p:sldId id="324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526" autoAdjust="0"/>
    <p:restoredTop sz="94660"/>
  </p:normalViewPr>
  <p:slideViewPr>
    <p:cSldViewPr snapToGrid="0">
      <p:cViewPr varScale="1">
        <p:scale>
          <a:sx n="75" d="100"/>
          <a:sy n="75" d="100"/>
        </p:scale>
        <p:origin x="600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F49959-3F97-FA2E-FD35-D3269E8303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F92929A-35D6-EE18-D7C3-C1CAF2996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7DFC348-4F8C-E972-27E9-A6233FD13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D07B9-D269-4E6B-A3B8-CB703065510B}" type="datetimeFigureOut">
              <a:rPr lang="fr-FR" smtClean="0"/>
              <a:t>21/06/2024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D8FAB2D-ED04-325E-4B78-E6A982872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61FF33E-CD18-AE55-6962-625D983A9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E0FF3-DA9E-46C5-9515-3D88EEBE54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2735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56C64F-F9E2-B117-4549-F2BEB7B41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687E930-30AC-51D4-C975-5BCC3F0DD6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EA3EF44-B578-AB18-D104-92CDF3BD6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D07B9-D269-4E6B-A3B8-CB703065510B}" type="datetimeFigureOut">
              <a:rPr lang="fr-FR" smtClean="0"/>
              <a:t>21/06/2024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09B1B01-D54F-60B3-0440-1A40D02DD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B6FA8D4-C905-A75D-ED8C-FD9CFE6E5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E0FF3-DA9E-46C5-9515-3D88EEBE54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7591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10D3065-6BD5-1E04-E0B9-62D872CDAD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B663694-E17E-BFCB-013A-89A153EAF1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E1B6360-45D1-12CD-F7AC-E6CB95D84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D07B9-D269-4E6B-A3B8-CB703065510B}" type="datetimeFigureOut">
              <a:rPr lang="fr-FR" smtClean="0"/>
              <a:t>21/06/2024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F71080E-D900-44B9-CA67-63967C499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2D80B78-BC59-8EBC-872E-DE781A5FE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E0FF3-DA9E-46C5-9515-3D88EEBE54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5343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6917EA-0EBA-F27D-105F-FEEDA1282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266ACCC-CB6C-DCD6-1CC8-1C80852460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9CD5638-F18C-2B61-C279-DB0A3A0E3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D07B9-D269-4E6B-A3B8-CB703065510B}" type="datetimeFigureOut">
              <a:rPr lang="fr-FR" smtClean="0"/>
              <a:t>21/06/2024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5A286B5-4C5D-7B90-61FC-0FF757008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0278974-B4EB-3807-AF03-092FC092B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E0FF3-DA9E-46C5-9515-3D88EEBE54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1693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C9C796-8D91-95E8-AD78-695067E77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76F6F70-2AB6-49CA-00E0-9AB0AC665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817821B-B52A-1B72-6B30-D18902130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D07B9-D269-4E6B-A3B8-CB703065510B}" type="datetimeFigureOut">
              <a:rPr lang="fr-FR" smtClean="0"/>
              <a:t>21/06/2024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A178579-7DBC-510B-A782-5B1D2E101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6F2553D-4DE1-DC46-4CA6-5F6406196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E0FF3-DA9E-46C5-9515-3D88EEBE54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6098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0D6E5D-2AB4-FADD-99DB-BEA58D1B0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62BE7E4-B262-3D26-7775-CEB5427EFB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4B06308-3017-D7D1-385E-3AE01D47FD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5E26DCF-A3C6-3CDA-D508-1E83AC8F9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D07B9-D269-4E6B-A3B8-CB703065510B}" type="datetimeFigureOut">
              <a:rPr lang="fr-FR" smtClean="0"/>
              <a:t>21/06/2024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B323545-67C6-2E9E-373D-E22059AEA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78FF0DD-A301-7770-2B4D-92F0A2162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E0FF3-DA9E-46C5-9515-3D88EEBE54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640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E676BF-94F5-2060-C355-A13470628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8002A4F-D1B7-CACC-201E-F034B29C02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23293B7-9138-B0D6-6A05-8E50303C0E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39C3DDD-9FD9-1EA4-A197-64F5894E1C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825B9A8-9077-9C7F-8D07-5F150A2393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6D26874-DE93-AB46-98E4-2BF6F5ED9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D07B9-D269-4E6B-A3B8-CB703065510B}" type="datetimeFigureOut">
              <a:rPr lang="fr-FR" smtClean="0"/>
              <a:t>21/06/2024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FA64011-BC1B-D674-431F-D588D7545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0DBC619-22E8-C976-EF47-44BD8B902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E0FF3-DA9E-46C5-9515-3D88EEBE54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2926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E9B5E3-992E-D88C-75C2-CDA3DB0C4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B1D5CD9-AD9C-165F-8194-CC0B47E06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D07B9-D269-4E6B-A3B8-CB703065510B}" type="datetimeFigureOut">
              <a:rPr lang="fr-FR" smtClean="0"/>
              <a:t>21/06/2024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E61A154-6F91-A552-3332-24806A412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D5ABAEA-01BE-F73E-5983-DC78DE883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E0FF3-DA9E-46C5-9515-3D88EEBE54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4222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9D4D337-F9AC-B233-586C-AC4BC9A1D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D07B9-D269-4E6B-A3B8-CB703065510B}" type="datetimeFigureOut">
              <a:rPr lang="fr-FR" smtClean="0"/>
              <a:t>21/06/2024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6D517B6-AB5E-FD32-455C-237994262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7EEA27A-516A-53CF-BA41-3ECD89A3F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E0FF3-DA9E-46C5-9515-3D88EEBE54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631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692C2A-A2E6-9C16-C06C-87638BDE3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071F362-2431-9F8D-0FEA-9CD3280D07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1B74F6A-33D3-22CA-4377-767C1B1862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BE9A968-F43A-ED39-0A7E-BC6EB6F03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D07B9-D269-4E6B-A3B8-CB703065510B}" type="datetimeFigureOut">
              <a:rPr lang="fr-FR" smtClean="0"/>
              <a:t>21/06/2024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C4D52A2-62F5-A63A-4062-EA804E991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84BA57B-93D7-85A6-D69E-E9CE109E5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E0FF3-DA9E-46C5-9515-3D88EEBE54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1962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624EC8-2334-1A6D-AF49-C0C2EE6EA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5738807-C697-757F-BE79-436E348B0D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3A1E879-8E6B-1E7F-0061-AE51B1B19C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4A4343A-2F8D-05CB-B4BA-6D15EFB59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D07B9-D269-4E6B-A3B8-CB703065510B}" type="datetimeFigureOut">
              <a:rPr lang="fr-FR" smtClean="0"/>
              <a:t>21/06/2024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E663CCE-9B4F-B8D1-6FA9-1D830C2C8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9DE022A-F3E3-35C5-039A-68ED495C5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E0FF3-DA9E-46C5-9515-3D88EEBE54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6078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6C3EFA8-4DF8-33B9-6F45-8CA6286AA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26A494B-75B9-786C-01EE-3563880FC4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39A6DD0-91CF-34C2-D196-5FE79CFDB6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D07B9-D269-4E6B-A3B8-CB703065510B}" type="datetimeFigureOut">
              <a:rPr lang="fr-FR" smtClean="0"/>
              <a:t>21/06/2024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E4450E-14C2-2799-402F-B3433B1EE9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770755F-AFAE-F955-1987-70F6C2EDE6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E0FF3-DA9E-46C5-9515-3D88EEBE54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4810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mUUNJ1j2Nog?start=323&amp;feature=oembed" TargetMode="External"/><Relationship Id="rId4" Type="http://schemas.openxmlformats.org/officeDocument/2006/relationships/hyperlink" Target="https://youtu.be/mUUNJ1j2No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utUC0BXJvfg?feature=oembed" TargetMode="External"/><Relationship Id="rId4" Type="http://schemas.openxmlformats.org/officeDocument/2006/relationships/hyperlink" Target="https://youtu.be/utUC0BXJvfg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10" Type="http://schemas.openxmlformats.org/officeDocument/2006/relationships/image" Target="../media/image15.jpg"/><Relationship Id="rId4" Type="http://schemas.openxmlformats.org/officeDocument/2006/relationships/image" Target="../media/image4.jpeg"/><Relationship Id="rId9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rziu_bfVi-E?feature=oembed" TargetMode="External"/><Relationship Id="rId4" Type="http://schemas.openxmlformats.org/officeDocument/2006/relationships/hyperlink" Target="https://youtu.be/rziu_bfVi-E?feature=shared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hz5xWgjSUlk?feature=oembed" TargetMode="External"/><Relationship Id="rId4" Type="http://schemas.openxmlformats.org/officeDocument/2006/relationships/hyperlink" Target="https://youtu.be/hz5xWgjSUlk?feature=shared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5q7rUG1Lopc?start=86&amp;feature=oembed" TargetMode="External"/><Relationship Id="rId4" Type="http://schemas.openxmlformats.org/officeDocument/2006/relationships/hyperlink" Target="https://youtu.be/5q7rUG1Lopc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260A308-8BB6-63D4-BCCB-9899C5D3DD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5035" y="1184249"/>
            <a:ext cx="9144000" cy="28609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fr-FR" i="1" dirty="0">
              <a:latin typeface="+mj-lt"/>
            </a:endParaRPr>
          </a:p>
          <a:p>
            <a:pPr marL="0" indent="0" algn="ctr">
              <a:buNone/>
            </a:pPr>
            <a:r>
              <a:rPr lang="fr-FR" b="1" i="1" dirty="0">
                <a:solidFill>
                  <a:srgbClr val="00B050"/>
                </a:solidFill>
                <a:latin typeface="+mj-lt"/>
              </a:rPr>
              <a:t>Quelles sont les différentes conceptions du rire </a:t>
            </a:r>
          </a:p>
          <a:p>
            <a:pPr marL="0" indent="0" algn="ctr">
              <a:buNone/>
            </a:pPr>
            <a:r>
              <a:rPr lang="fr-FR" b="1" i="1" dirty="0">
                <a:solidFill>
                  <a:srgbClr val="00B050"/>
                </a:solidFill>
                <a:latin typeface="+mj-lt"/>
              </a:rPr>
              <a:t>qui se dégagent de ces images ?</a:t>
            </a:r>
            <a:endParaRPr lang="fr-FR" i="1" dirty="0">
              <a:latin typeface="+mj-lt"/>
            </a:endParaRPr>
          </a:p>
          <a:p>
            <a:pPr marL="0" indent="0" algn="ctr">
              <a:buNone/>
            </a:pPr>
            <a:endParaRPr lang="fr-FR" i="1" dirty="0">
              <a:latin typeface="+mj-lt"/>
            </a:endParaRPr>
          </a:p>
          <a:p>
            <a:pPr marL="0" indent="0" algn="just">
              <a:buNone/>
            </a:pPr>
            <a:endParaRPr lang="fr-FR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23694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édia en ligne 1" title="Rap Contenders - LES PLUS GROS BRAIN !">
            <a:hlinkClick r:id="" action="ppaction://media"/>
            <a:extLst>
              <a:ext uri="{FF2B5EF4-FFF2-40B4-BE49-F238E27FC236}">
                <a16:creationId xmlns:a16="http://schemas.microsoft.com/office/drawing/2014/main" id="{CAA59688-2588-DF71-8D1E-9AED5DB3926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67382" y="784225"/>
            <a:ext cx="9362035" cy="528955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FCB1056E-4379-550C-D27F-232424F88712}"/>
              </a:ext>
            </a:extLst>
          </p:cNvPr>
          <p:cNvSpPr txBox="1"/>
          <p:nvPr/>
        </p:nvSpPr>
        <p:spPr>
          <a:xfrm>
            <a:off x="1414982" y="274320"/>
            <a:ext cx="3322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Uniquement la première minute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0215896-6B1A-5029-2F19-499698094B40}"/>
              </a:ext>
            </a:extLst>
          </p:cNvPr>
          <p:cNvSpPr txBox="1"/>
          <p:nvPr/>
        </p:nvSpPr>
        <p:spPr>
          <a:xfrm>
            <a:off x="4833417" y="621434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0" i="0" u="none" strike="noStrike" dirty="0">
                <a:effectLst/>
                <a:latin typeface="YouTube Noto"/>
                <a:hlinkClick r:id="rId4" tooltip="Partager le lien"/>
              </a:rPr>
              <a:t>https://youtu.be/mUUNJ1j2Nog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94189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édia en ligne 1" title="LA SOUPE AUX CHOUX - Extrait #1 &quot;Concours de pets&quot; - Louis de Funès / Jean Carmet">
            <a:hlinkClick r:id="" action="ppaction://media"/>
            <a:extLst>
              <a:ext uri="{FF2B5EF4-FFF2-40B4-BE49-F238E27FC236}">
                <a16:creationId xmlns:a16="http://schemas.microsoft.com/office/drawing/2014/main" id="{4DC2D049-A2D4-55B1-0EEE-43AC6F11EF8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47548" y="746125"/>
            <a:ext cx="9496904" cy="536575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22D65578-218C-233E-4087-AC772D125E72}"/>
              </a:ext>
            </a:extLst>
          </p:cNvPr>
          <p:cNvSpPr txBox="1"/>
          <p:nvPr/>
        </p:nvSpPr>
        <p:spPr>
          <a:xfrm>
            <a:off x="4748452" y="623137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0" i="0" u="none" strike="noStrike" dirty="0">
                <a:solidFill>
                  <a:srgbClr val="FFFFFF"/>
                </a:solidFill>
                <a:effectLst/>
                <a:latin typeface="YouTube Noto"/>
                <a:hlinkClick r:id="rId4"/>
              </a:rPr>
              <a:t>https://youtu.be/utUC0BXJvfg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10747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 descr="Une image contenant peinture, intérieur, mur, mammifère&#10;&#10;Description générée automatiquement">
            <a:extLst>
              <a:ext uri="{FF2B5EF4-FFF2-40B4-BE49-F238E27FC236}">
                <a16:creationId xmlns:a16="http://schemas.microsoft.com/office/drawing/2014/main" id="{ACA5E3AA-A212-4899-32E0-07677075D3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11" y="497124"/>
            <a:ext cx="3677346" cy="3046069"/>
          </a:xfrm>
          <a:prstGeom prst="rect">
            <a:avLst/>
          </a:prstGeom>
        </p:spPr>
      </p:pic>
      <p:pic>
        <p:nvPicPr>
          <p:cNvPr id="26" name="Image 25" descr="Une image contenant Visage humain, habits, personne, sourire&#10;&#10;Description générée automatiquement">
            <a:extLst>
              <a:ext uri="{FF2B5EF4-FFF2-40B4-BE49-F238E27FC236}">
                <a16:creationId xmlns:a16="http://schemas.microsoft.com/office/drawing/2014/main" id="{72B9B2CF-74DC-3A12-0543-9889C024A2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237" y="4369180"/>
            <a:ext cx="3453041" cy="2071825"/>
          </a:xfrm>
          <a:prstGeom prst="rect">
            <a:avLst/>
          </a:prstGeom>
        </p:spPr>
      </p:pic>
      <p:pic>
        <p:nvPicPr>
          <p:cNvPr id="34" name="Espace réservé du contenu 3" descr="autoderision-humour.jpg">
            <a:extLst>
              <a:ext uri="{FF2B5EF4-FFF2-40B4-BE49-F238E27FC236}">
                <a16:creationId xmlns:a16="http://schemas.microsoft.com/office/drawing/2014/main" id="{E9968EA9-0556-B941-AB77-997FCE35C8D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45374" y="372485"/>
            <a:ext cx="2602787" cy="1464681"/>
          </a:xfrm>
          <a:prstGeom prst="rect">
            <a:avLst/>
          </a:prstGeom>
        </p:spPr>
      </p:pic>
      <p:pic>
        <p:nvPicPr>
          <p:cNvPr id="39" name="Image 38" descr="Une image contenant habits, personne, homme, concert&#10;&#10;Description générée automatiquement">
            <a:extLst>
              <a:ext uri="{FF2B5EF4-FFF2-40B4-BE49-F238E27FC236}">
                <a16:creationId xmlns:a16="http://schemas.microsoft.com/office/drawing/2014/main" id="{D3B127C5-FDBC-8D72-3813-951CAC5E8D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67" y="4186187"/>
            <a:ext cx="3610810" cy="225481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5" name="Image 4" descr="Une image contenant Visage humain, texte, habits, homme&#10;&#10;Description générée automatiquement">
            <a:extLst>
              <a:ext uri="{FF2B5EF4-FFF2-40B4-BE49-F238E27FC236}">
                <a16:creationId xmlns:a16="http://schemas.microsoft.com/office/drawing/2014/main" id="{657F5859-976E-D4B3-7FB1-5541CF5B18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35" y="2673249"/>
            <a:ext cx="2825817" cy="376775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1" name="Image 10" descr="Une image contenant habits, personne, Visage humain, cravate&#10;&#10;Description générée automatiquement">
            <a:extLst>
              <a:ext uri="{FF2B5EF4-FFF2-40B4-BE49-F238E27FC236}">
                <a16:creationId xmlns:a16="http://schemas.microsoft.com/office/drawing/2014/main" id="{3459DCF1-EAF4-D537-F71F-BB7FCD2D543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2713" y="606083"/>
            <a:ext cx="2840736" cy="1773936"/>
          </a:xfrm>
          <a:prstGeom prst="rect">
            <a:avLst/>
          </a:prstGeom>
        </p:spPr>
      </p:pic>
      <p:pic>
        <p:nvPicPr>
          <p:cNvPr id="3" name="Image 2" descr="Une image contenant personne, Visage humain, enfant, jeune enfant&#10;&#10;Description générée automatiquement">
            <a:extLst>
              <a:ext uri="{FF2B5EF4-FFF2-40B4-BE49-F238E27FC236}">
                <a16:creationId xmlns:a16="http://schemas.microsoft.com/office/drawing/2014/main" id="{0DE181F7-D302-5689-4B32-62CBB9A2EE7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296" y="2020159"/>
            <a:ext cx="3262091" cy="216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3104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BC969C5-0D90-ED68-A433-02C120AC7F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8482" y="320565"/>
            <a:ext cx="10515600" cy="57759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3000" b="1" dirty="0">
                <a:latin typeface="+mj-lt"/>
              </a:rPr>
              <a:t>Dimensions interprétatives </a:t>
            </a:r>
            <a:r>
              <a:rPr lang="fr-FR" sz="2400" dirty="0">
                <a:latin typeface="+mj-lt"/>
              </a:rPr>
              <a:t>(le rire </a:t>
            </a:r>
            <a:r>
              <a:rPr lang="fr-FR" sz="2400" i="1" dirty="0">
                <a:latin typeface="+mj-lt"/>
              </a:rPr>
              <a:t>comme </a:t>
            </a:r>
            <a:r>
              <a:rPr lang="fr-FR" sz="2400" dirty="0">
                <a:latin typeface="+mj-lt"/>
              </a:rPr>
              <a:t>… )</a:t>
            </a:r>
          </a:p>
          <a:p>
            <a:pPr marL="0" indent="0">
              <a:buNone/>
            </a:pPr>
            <a:endParaRPr lang="fr-FR" sz="1000" b="1" dirty="0">
              <a:latin typeface="+mj-lt"/>
            </a:endParaRPr>
          </a:p>
        </p:txBody>
      </p:sp>
      <p:graphicFrame>
        <p:nvGraphicFramePr>
          <p:cNvPr id="2" name="Tableau 3">
            <a:extLst>
              <a:ext uri="{FF2B5EF4-FFF2-40B4-BE49-F238E27FC236}">
                <a16:creationId xmlns:a16="http://schemas.microsoft.com/office/drawing/2014/main" id="{B8739A1D-30C7-5509-966D-C2E65EEAD9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2548819"/>
              </p:ext>
            </p:extLst>
          </p:nvPr>
        </p:nvGraphicFramePr>
        <p:xfrm>
          <a:off x="956441" y="857643"/>
          <a:ext cx="10279118" cy="5760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39559">
                  <a:extLst>
                    <a:ext uri="{9D8B030D-6E8A-4147-A177-3AD203B41FA5}">
                      <a16:colId xmlns:a16="http://schemas.microsoft.com/office/drawing/2014/main" val="327945845"/>
                    </a:ext>
                  </a:extLst>
                </a:gridCol>
                <a:gridCol w="5139559">
                  <a:extLst>
                    <a:ext uri="{9D8B030D-6E8A-4147-A177-3AD203B41FA5}">
                      <a16:colId xmlns:a16="http://schemas.microsoft.com/office/drawing/2014/main" val="3392833821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solidFill>
                            <a:schemeClr val="tx1"/>
                          </a:solidFill>
                          <a:latin typeface="+mj-lt"/>
                        </a:rPr>
                        <a:t>Vulgaire</a:t>
                      </a:r>
                      <a:r>
                        <a:rPr lang="fr-FR" sz="1800" dirty="0">
                          <a:solidFill>
                            <a:schemeClr val="tx1"/>
                          </a:solidFill>
                          <a:latin typeface="+mj-lt"/>
                        </a:rPr>
                        <a:t>, scatologique, grotesque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solidFill>
                            <a:schemeClr val="tx1"/>
                          </a:solidFill>
                          <a:latin typeface="+mj-lt"/>
                        </a:rPr>
                        <a:t>Subtile</a:t>
                      </a:r>
                      <a:r>
                        <a:rPr lang="fr-FR" sz="1800" dirty="0">
                          <a:solidFill>
                            <a:schemeClr val="tx1"/>
                          </a:solidFill>
                          <a:latin typeface="+mj-lt"/>
                        </a:rPr>
                        <a:t>, raffiné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0167801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solidFill>
                            <a:schemeClr val="tx1"/>
                          </a:solidFill>
                          <a:latin typeface="+mj-lt"/>
                        </a:rPr>
                        <a:t>Confrontation</a:t>
                      </a:r>
                      <a:r>
                        <a:rPr lang="fr-FR" sz="1800" dirty="0">
                          <a:solidFill>
                            <a:schemeClr val="tx1"/>
                          </a:solidFill>
                          <a:latin typeface="+mj-lt"/>
                        </a:rPr>
                        <a:t>, « rire contre », dénonciation, outil de lutte, de pouvoir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solidFill>
                            <a:schemeClr val="tx1"/>
                          </a:solidFill>
                          <a:latin typeface="+mj-lt"/>
                        </a:rPr>
                        <a:t>Convivial</a:t>
                      </a:r>
                      <a:r>
                        <a:rPr lang="fr-FR" sz="1800" dirty="0">
                          <a:solidFill>
                            <a:schemeClr val="tx1"/>
                          </a:solidFill>
                          <a:latin typeface="+mj-lt"/>
                        </a:rPr>
                        <a:t>, « rire avec », festif, qui rassemble, unifie, rend complices, joie, partage, bien être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621193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solidFill>
                            <a:schemeClr val="tx1"/>
                          </a:solidFill>
                          <a:latin typeface="+mj-lt"/>
                        </a:rPr>
                        <a:t>Autodérision</a:t>
                      </a:r>
                      <a:r>
                        <a:rPr lang="fr-FR" sz="1800" dirty="0">
                          <a:solidFill>
                            <a:schemeClr val="tx1"/>
                          </a:solidFill>
                          <a:latin typeface="+mj-lt"/>
                        </a:rPr>
                        <a:t>, moquerie de soi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solidFill>
                            <a:schemeClr val="tx1"/>
                          </a:solidFill>
                          <a:latin typeface="+mj-lt"/>
                        </a:rPr>
                        <a:t>Moquerie</a:t>
                      </a:r>
                      <a:r>
                        <a:rPr lang="fr-FR" sz="1800" dirty="0">
                          <a:solidFill>
                            <a:schemeClr val="tx1"/>
                          </a:solidFill>
                          <a:latin typeface="+mj-lt"/>
                        </a:rPr>
                        <a:t> des autres, violent, aux dépend des autres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2917007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solidFill>
                            <a:schemeClr val="tx1"/>
                          </a:solidFill>
                          <a:latin typeface="+mj-lt"/>
                        </a:rPr>
                        <a:t>Solitaire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solidFill>
                            <a:schemeClr val="tx1"/>
                          </a:solidFill>
                          <a:latin typeface="+mj-lt"/>
                        </a:rPr>
                        <a:t>Mimétique</a:t>
                      </a:r>
                      <a:r>
                        <a:rPr lang="fr-FR" sz="1800" dirty="0">
                          <a:solidFill>
                            <a:schemeClr val="tx1"/>
                          </a:solidFill>
                          <a:latin typeface="+mj-lt"/>
                        </a:rPr>
                        <a:t>, collectif, connivence, complicité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484667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solidFill>
                            <a:schemeClr val="tx1"/>
                          </a:solidFill>
                          <a:latin typeface="+mj-lt"/>
                        </a:rPr>
                        <a:t>Contrôlé</a:t>
                      </a:r>
                      <a:r>
                        <a:rPr lang="fr-FR" sz="1800" dirty="0">
                          <a:solidFill>
                            <a:schemeClr val="tx1"/>
                          </a:solidFill>
                          <a:latin typeface="+mj-lt"/>
                        </a:rPr>
                        <a:t>, voulu, calculé, anticipé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solidFill>
                            <a:schemeClr val="tx1"/>
                          </a:solidFill>
                          <a:latin typeface="+mj-lt"/>
                        </a:rPr>
                        <a:t>Incontrôlé</a:t>
                      </a:r>
                      <a:r>
                        <a:rPr lang="fr-FR" sz="1800" dirty="0">
                          <a:solidFill>
                            <a:schemeClr val="tx1"/>
                          </a:solidFill>
                          <a:latin typeface="+mj-lt"/>
                        </a:rPr>
                        <a:t>, involontaire, ivresse, fou-rire, physique (chatouilles), inconscient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96034347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solidFill>
                            <a:schemeClr val="tx1"/>
                          </a:solidFill>
                          <a:latin typeface="+mj-lt"/>
                        </a:rPr>
                        <a:t>Transgressif</a:t>
                      </a:r>
                      <a:r>
                        <a:rPr lang="fr-FR" sz="1800" b="0" dirty="0">
                          <a:solidFill>
                            <a:schemeClr val="tx1"/>
                          </a:solidFill>
                          <a:latin typeface="+mj-lt"/>
                        </a:rPr>
                        <a:t>, provocateur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solidFill>
                            <a:schemeClr val="tx1"/>
                          </a:solidFill>
                          <a:latin typeface="+mj-lt"/>
                        </a:rPr>
                        <a:t>Bienséant</a:t>
                      </a:r>
                      <a:r>
                        <a:rPr lang="fr-FR" sz="1800" dirty="0">
                          <a:solidFill>
                            <a:schemeClr val="tx1"/>
                          </a:solidFill>
                          <a:latin typeface="+mj-lt"/>
                        </a:rPr>
                        <a:t>, convenu, bien-pensant, « entendu »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083011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solidFill>
                            <a:schemeClr val="tx1"/>
                          </a:solidFill>
                          <a:latin typeface="+mj-lt"/>
                        </a:rPr>
                        <a:t>Populaire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solidFill>
                            <a:schemeClr val="tx1"/>
                          </a:solidFill>
                          <a:latin typeface="+mj-lt"/>
                        </a:rPr>
                        <a:t>Intello</a:t>
                      </a:r>
                      <a:r>
                        <a:rPr lang="fr-FR" sz="1800" b="0" dirty="0">
                          <a:solidFill>
                            <a:schemeClr val="tx1"/>
                          </a:solidFill>
                          <a:latin typeface="+mj-lt"/>
                        </a:rPr>
                        <a:t>, précieux, cultivé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951317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solidFill>
                            <a:schemeClr val="tx1"/>
                          </a:solidFill>
                          <a:latin typeface="+mj-lt"/>
                        </a:rPr>
                        <a:t>Sadique</a:t>
                      </a:r>
                      <a:r>
                        <a:rPr lang="fr-FR" sz="1800" dirty="0">
                          <a:solidFill>
                            <a:schemeClr val="tx1"/>
                          </a:solidFill>
                          <a:latin typeface="+mj-lt"/>
                        </a:rPr>
                        <a:t>, diabolique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solidFill>
                            <a:schemeClr val="tx1"/>
                          </a:solidFill>
                          <a:latin typeface="+mj-lt"/>
                        </a:rPr>
                        <a:t>Gentil</a:t>
                      </a:r>
                      <a:r>
                        <a:rPr lang="fr-FR" sz="1800" dirty="0">
                          <a:solidFill>
                            <a:schemeClr val="tx1"/>
                          </a:solidFill>
                          <a:latin typeface="+mj-lt"/>
                        </a:rPr>
                        <a:t>, amical, rire de l’ange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828001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solidFill>
                            <a:schemeClr val="tx1"/>
                          </a:solidFill>
                          <a:latin typeface="+mj-lt"/>
                        </a:rPr>
                        <a:t>Visuel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solidFill>
                            <a:schemeClr val="tx1"/>
                          </a:solidFill>
                          <a:latin typeface="+mj-lt"/>
                        </a:rPr>
                        <a:t>Oral</a:t>
                      </a:r>
                      <a:r>
                        <a:rPr lang="fr-FR" sz="1800" dirty="0">
                          <a:solidFill>
                            <a:schemeClr val="tx1"/>
                          </a:solidFill>
                          <a:latin typeface="+mj-lt"/>
                        </a:rPr>
                        <a:t>, par le langage et les bruits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231217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16250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260A308-8BB6-63D4-BCCB-9899C5D3DD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5035" y="1184249"/>
            <a:ext cx="9144000" cy="28609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fr-FR" b="1" u="sng" dirty="0">
              <a:latin typeface="+mj-lt"/>
            </a:endParaRPr>
          </a:p>
          <a:p>
            <a:pPr marL="0" indent="0" algn="ctr">
              <a:buNone/>
            </a:pPr>
            <a:endParaRPr lang="fr-FR" i="1" dirty="0">
              <a:latin typeface="+mj-lt"/>
            </a:endParaRPr>
          </a:p>
          <a:p>
            <a:pPr marL="0" indent="0" algn="ctr">
              <a:buNone/>
            </a:pPr>
            <a:r>
              <a:rPr lang="fr-FR" b="1" i="1" dirty="0">
                <a:solidFill>
                  <a:srgbClr val="00B050"/>
                </a:solidFill>
                <a:latin typeface="+mj-lt"/>
              </a:rPr>
              <a:t>Classez ces images selon la conception </a:t>
            </a:r>
          </a:p>
          <a:p>
            <a:pPr marL="0" indent="0" algn="ctr">
              <a:buNone/>
            </a:pPr>
            <a:r>
              <a:rPr lang="fr-FR" b="1" i="1" dirty="0">
                <a:solidFill>
                  <a:srgbClr val="00B050"/>
                </a:solidFill>
                <a:latin typeface="+mj-lt"/>
              </a:rPr>
              <a:t>du rire qui s’en dégage.</a:t>
            </a:r>
            <a:endParaRPr lang="fr-FR" i="1" dirty="0">
              <a:latin typeface="+mj-lt"/>
            </a:endParaRPr>
          </a:p>
          <a:p>
            <a:pPr marL="0" indent="0" algn="ctr">
              <a:buNone/>
            </a:pPr>
            <a:endParaRPr lang="fr-FR" i="1" dirty="0">
              <a:latin typeface="+mj-lt"/>
            </a:endParaRPr>
          </a:p>
          <a:p>
            <a:pPr marL="0" indent="0" algn="just">
              <a:buNone/>
            </a:pPr>
            <a:endParaRPr lang="fr-FR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865780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 descr="Une image contenant peinture, intérieur, mur, mammifère&#10;&#10;Description générée automatiquement">
            <a:extLst>
              <a:ext uri="{FF2B5EF4-FFF2-40B4-BE49-F238E27FC236}">
                <a16:creationId xmlns:a16="http://schemas.microsoft.com/office/drawing/2014/main" id="{ACA5E3AA-A212-4899-32E0-07677075D3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56" y="419858"/>
            <a:ext cx="2309967" cy="1913423"/>
          </a:xfrm>
          <a:prstGeom prst="rect">
            <a:avLst/>
          </a:prstGeom>
        </p:spPr>
      </p:pic>
      <p:pic>
        <p:nvPicPr>
          <p:cNvPr id="26" name="Image 25" descr="Une image contenant Visage humain, habits, personne, sourire&#10;&#10;Description générée automatiquement">
            <a:extLst>
              <a:ext uri="{FF2B5EF4-FFF2-40B4-BE49-F238E27FC236}">
                <a16:creationId xmlns:a16="http://schemas.microsoft.com/office/drawing/2014/main" id="{72B9B2CF-74DC-3A12-0543-9889C024A2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951" y="2438098"/>
            <a:ext cx="3453041" cy="2071825"/>
          </a:xfrm>
          <a:prstGeom prst="rect">
            <a:avLst/>
          </a:prstGeom>
        </p:spPr>
      </p:pic>
      <p:pic>
        <p:nvPicPr>
          <p:cNvPr id="34" name="Espace réservé du contenu 3" descr="autoderision-humour.jpg">
            <a:extLst>
              <a:ext uri="{FF2B5EF4-FFF2-40B4-BE49-F238E27FC236}">
                <a16:creationId xmlns:a16="http://schemas.microsoft.com/office/drawing/2014/main" id="{E9968EA9-0556-B941-AB77-997FCE35C8D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30166" y="372485"/>
            <a:ext cx="2602787" cy="1464681"/>
          </a:xfrm>
          <a:prstGeom prst="rect">
            <a:avLst/>
          </a:prstGeom>
        </p:spPr>
      </p:pic>
      <p:pic>
        <p:nvPicPr>
          <p:cNvPr id="39" name="Image 38" descr="Une image contenant habits, personne, homme, concert&#10;&#10;Description générée automatiquement">
            <a:extLst>
              <a:ext uri="{FF2B5EF4-FFF2-40B4-BE49-F238E27FC236}">
                <a16:creationId xmlns:a16="http://schemas.microsoft.com/office/drawing/2014/main" id="{D3B127C5-FDBC-8D72-3813-951CAC5E8D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67" y="2579006"/>
            <a:ext cx="2722316" cy="169998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5" name="Image 4" descr="Une image contenant Visage humain, texte, habits, homme&#10;&#10;Description générée automatiquement">
            <a:extLst>
              <a:ext uri="{FF2B5EF4-FFF2-40B4-BE49-F238E27FC236}">
                <a16:creationId xmlns:a16="http://schemas.microsoft.com/office/drawing/2014/main" id="{657F5859-976E-D4B3-7FB1-5541CF5B18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4008" y="2409590"/>
            <a:ext cx="2177006" cy="290267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1" name="Image 10" descr="Une image contenant habits, personne, Visage humain, cravate&#10;&#10;Description générée automatiquement">
            <a:extLst>
              <a:ext uri="{FF2B5EF4-FFF2-40B4-BE49-F238E27FC236}">
                <a16:creationId xmlns:a16="http://schemas.microsoft.com/office/drawing/2014/main" id="{3459DCF1-EAF4-D537-F71F-BB7FCD2D543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0278" y="349959"/>
            <a:ext cx="2840736" cy="1773936"/>
          </a:xfrm>
          <a:prstGeom prst="rect">
            <a:avLst/>
          </a:prstGeom>
        </p:spPr>
      </p:pic>
      <p:pic>
        <p:nvPicPr>
          <p:cNvPr id="3" name="Image 2" descr="Une image contenant personne, Visage humain, enfant, jeune enfant&#10;&#10;Description générée automatiquement">
            <a:extLst>
              <a:ext uri="{FF2B5EF4-FFF2-40B4-BE49-F238E27FC236}">
                <a16:creationId xmlns:a16="http://schemas.microsoft.com/office/drawing/2014/main" id="{0DE181F7-D302-5689-4B32-62CBB9A2EE7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027" y="372485"/>
            <a:ext cx="2673626" cy="1775287"/>
          </a:xfrm>
          <a:prstGeom prst="rect">
            <a:avLst/>
          </a:prstGeom>
        </p:spPr>
      </p:pic>
      <p:pic>
        <p:nvPicPr>
          <p:cNvPr id="2" name="Picture 14" descr="La vie est belle, Film de Roberto Benigni. 1997 | Belle movie, Movie  scenes, Beautiful film">
            <a:extLst>
              <a:ext uri="{FF2B5EF4-FFF2-40B4-BE49-F238E27FC236}">
                <a16:creationId xmlns:a16="http://schemas.microsoft.com/office/drawing/2014/main" id="{D8ADF292-35F3-F684-FA03-424A8878F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292" y="2333281"/>
            <a:ext cx="2440395" cy="244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 descr="Une image contenant personne, Visage humain, chapeau, habits&#10;&#10;Description générée automatiquement">
            <a:extLst>
              <a:ext uri="{FF2B5EF4-FFF2-40B4-BE49-F238E27FC236}">
                <a16:creationId xmlns:a16="http://schemas.microsoft.com/office/drawing/2014/main" id="{255F7653-1FE2-E91D-EB51-845E37ED0EC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087" y="4656485"/>
            <a:ext cx="2765384" cy="1963423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F5604602-97A3-00DB-6131-680CE670DE63}"/>
              </a:ext>
            </a:extLst>
          </p:cNvPr>
          <p:cNvSpPr txBox="1"/>
          <p:nvPr/>
        </p:nvSpPr>
        <p:spPr>
          <a:xfrm>
            <a:off x="414891" y="328181"/>
            <a:ext cx="36425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645F6C5-542F-97CC-707A-B7137E8FE84D}"/>
              </a:ext>
            </a:extLst>
          </p:cNvPr>
          <p:cNvSpPr txBox="1"/>
          <p:nvPr/>
        </p:nvSpPr>
        <p:spPr>
          <a:xfrm>
            <a:off x="2882190" y="326136"/>
            <a:ext cx="36425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CFE253B-A05A-EA81-EF2B-94DCFCE07190}"/>
              </a:ext>
            </a:extLst>
          </p:cNvPr>
          <p:cNvSpPr txBox="1"/>
          <p:nvPr/>
        </p:nvSpPr>
        <p:spPr>
          <a:xfrm>
            <a:off x="5748731" y="280397"/>
            <a:ext cx="36425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9062738E-1237-4A68-E945-9F0BFFEA66EC}"/>
              </a:ext>
            </a:extLst>
          </p:cNvPr>
          <p:cNvSpPr txBox="1"/>
          <p:nvPr/>
        </p:nvSpPr>
        <p:spPr>
          <a:xfrm>
            <a:off x="8945558" y="236166"/>
            <a:ext cx="36425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ACBF79D8-3BD7-2090-879C-D5E18ED4727A}"/>
              </a:ext>
            </a:extLst>
          </p:cNvPr>
          <p:cNvSpPr txBox="1"/>
          <p:nvPr/>
        </p:nvSpPr>
        <p:spPr>
          <a:xfrm>
            <a:off x="300986" y="2463910"/>
            <a:ext cx="36425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754B7956-A699-3855-1B7A-25F9C11E5C43}"/>
              </a:ext>
            </a:extLst>
          </p:cNvPr>
          <p:cNvSpPr txBox="1"/>
          <p:nvPr/>
        </p:nvSpPr>
        <p:spPr>
          <a:xfrm>
            <a:off x="3377883" y="2291536"/>
            <a:ext cx="36425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E3295FBE-F840-93A8-4247-980FB5B9BA2C}"/>
              </a:ext>
            </a:extLst>
          </p:cNvPr>
          <p:cNvSpPr txBox="1"/>
          <p:nvPr/>
        </p:nvSpPr>
        <p:spPr>
          <a:xfrm>
            <a:off x="7025732" y="2279244"/>
            <a:ext cx="36425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A84CC5B8-9043-3787-040D-D97C5309AD91}"/>
              </a:ext>
            </a:extLst>
          </p:cNvPr>
          <p:cNvSpPr txBox="1"/>
          <p:nvPr/>
        </p:nvSpPr>
        <p:spPr>
          <a:xfrm>
            <a:off x="9623477" y="2310643"/>
            <a:ext cx="36425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3884288D-3F1E-AA61-BBBE-3E1E1CBB88D1}"/>
              </a:ext>
            </a:extLst>
          </p:cNvPr>
          <p:cNvSpPr txBox="1"/>
          <p:nvPr/>
        </p:nvSpPr>
        <p:spPr>
          <a:xfrm>
            <a:off x="2211473" y="4589010"/>
            <a:ext cx="36425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2942295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CFB6FB-4301-4366-A06F-56A3149EA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1645"/>
            <a:ext cx="10515600" cy="859529"/>
          </a:xfrm>
        </p:spPr>
        <p:txBody>
          <a:bodyPr>
            <a:normAutofit/>
          </a:bodyPr>
          <a:lstStyle/>
          <a:p>
            <a:pPr algn="ctr"/>
            <a:r>
              <a:rPr lang="fr-FR" sz="3600" b="1" dirty="0"/>
              <a:t>Déroulé du photolangage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BE5CD7F-2749-2F75-B576-8EC1F668C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3364" y="1825625"/>
            <a:ext cx="1041621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sz="1800" dirty="0">
                <a:latin typeface="+mj-lt"/>
              </a:rPr>
              <a:t>1. (10’) : Décrire chaque image, diffuser chaque extrait de film. Se contenter de </a:t>
            </a:r>
            <a:r>
              <a:rPr lang="fr-FR" sz="1800" b="1" dirty="0">
                <a:latin typeface="+mj-lt"/>
              </a:rPr>
              <a:t>contextualiser à l’</a:t>
            </a:r>
            <a:r>
              <a:rPr lang="fr-FR" sz="1800" b="1" dirty="0">
                <a:solidFill>
                  <a:srgbClr val="C00000"/>
                </a:solidFill>
                <a:latin typeface="+mj-lt"/>
              </a:rPr>
              <a:t>oral</a:t>
            </a:r>
            <a:r>
              <a:rPr lang="fr-FR" sz="1800" dirty="0">
                <a:latin typeface="+mj-lt"/>
              </a:rPr>
              <a:t>.</a:t>
            </a:r>
          </a:p>
          <a:p>
            <a:pPr marL="0" indent="0" algn="just">
              <a:buNone/>
            </a:pPr>
            <a:r>
              <a:rPr lang="fr-FR" sz="1800" dirty="0">
                <a:latin typeface="+mj-lt"/>
              </a:rPr>
              <a:t>2. (10’) : </a:t>
            </a:r>
            <a:r>
              <a:rPr lang="fr-FR" sz="1800" b="1" dirty="0">
                <a:solidFill>
                  <a:srgbClr val="C00000"/>
                </a:solidFill>
                <a:latin typeface="+mj-lt"/>
              </a:rPr>
              <a:t>Rédaction</a:t>
            </a:r>
            <a:r>
              <a:rPr lang="fr-FR" sz="1800" b="1" dirty="0">
                <a:latin typeface="+mj-lt"/>
              </a:rPr>
              <a:t> d’un texte interprétatif</a:t>
            </a:r>
            <a:r>
              <a:rPr lang="fr-FR" sz="1800" dirty="0">
                <a:latin typeface="+mj-lt"/>
              </a:rPr>
              <a:t>, pour lequel les élèves choisissent autant d’images qu’ils le souhaitent, correspondant à autant de paragraphes. Inciter à utiliser </a:t>
            </a:r>
            <a:r>
              <a:rPr lang="fr-FR" sz="1800" i="1" dirty="0">
                <a:latin typeface="+mj-lt"/>
              </a:rPr>
              <a:t>in fine </a:t>
            </a:r>
            <a:r>
              <a:rPr lang="fr-FR" sz="1800" dirty="0">
                <a:latin typeface="+mj-lt"/>
              </a:rPr>
              <a:t>l’expression : « </a:t>
            </a:r>
            <a:r>
              <a:rPr lang="fr-FR" sz="1800" i="1" dirty="0">
                <a:latin typeface="+mj-lt"/>
              </a:rPr>
              <a:t>Ici le rire c’est …</a:t>
            </a:r>
            <a:r>
              <a:rPr lang="fr-FR" sz="1800" dirty="0">
                <a:latin typeface="+mj-lt"/>
              </a:rPr>
              <a:t> ». Bien insister sur le fait qu’il ne s’agit pas de choisir les supports qui nous font rire mais qui permettent de définir le rire !</a:t>
            </a:r>
          </a:p>
          <a:p>
            <a:pPr marL="0" indent="0" algn="just">
              <a:buNone/>
            </a:pPr>
            <a:r>
              <a:rPr lang="fr-FR" sz="1800" dirty="0">
                <a:latin typeface="+mj-lt"/>
              </a:rPr>
              <a:t>3. (20’) : </a:t>
            </a:r>
            <a:r>
              <a:rPr lang="fr-FR" sz="1800" b="1" dirty="0">
                <a:latin typeface="+mj-lt"/>
              </a:rPr>
              <a:t>Mise en commun </a:t>
            </a:r>
            <a:r>
              <a:rPr lang="fr-FR" sz="1800" b="1" dirty="0">
                <a:solidFill>
                  <a:srgbClr val="C00000"/>
                </a:solidFill>
                <a:latin typeface="+mj-lt"/>
              </a:rPr>
              <a:t>orale</a:t>
            </a:r>
            <a:r>
              <a:rPr lang="fr-FR" sz="1800" b="1" dirty="0">
                <a:latin typeface="+mj-lt"/>
              </a:rPr>
              <a:t> avec </a:t>
            </a:r>
            <a:r>
              <a:rPr lang="fr-FR" sz="1800" b="1" dirty="0">
                <a:solidFill>
                  <a:srgbClr val="C00000"/>
                </a:solidFill>
                <a:latin typeface="+mj-lt"/>
              </a:rPr>
              <a:t>prise de notes </a:t>
            </a:r>
            <a:r>
              <a:rPr lang="fr-FR" sz="1800" dirty="0">
                <a:latin typeface="+mj-lt"/>
              </a:rPr>
              <a:t>(élèves </a:t>
            </a:r>
            <a:r>
              <a:rPr lang="fr-FR" sz="1800" u="sng" dirty="0">
                <a:latin typeface="+mj-lt"/>
              </a:rPr>
              <a:t>et</a:t>
            </a:r>
            <a:r>
              <a:rPr lang="fr-FR" sz="1800" dirty="0">
                <a:latin typeface="+mj-lt"/>
              </a:rPr>
              <a:t> enseignant au tableau) : Dégager au fur-et-à-mesure des catégories, voir s’il y a des jeux d’opposition entre elles. Sont-elles conciliables ? Sont-elles opposées ? </a:t>
            </a:r>
          </a:p>
          <a:p>
            <a:pPr marL="1806575" indent="-285750" algn="just">
              <a:buFont typeface="Wingdings" panose="05000000000000000000" pitchFamily="2" charset="2"/>
              <a:buChar char="à"/>
            </a:pPr>
            <a:r>
              <a:rPr lang="fr-FR" sz="1800" dirty="0">
                <a:latin typeface="+mj-lt"/>
                <a:sym typeface="Wingdings" panose="05000000000000000000" pitchFamily="2" charset="2"/>
              </a:rPr>
              <a:t>Réaliser une sorte de « tableau »</a:t>
            </a:r>
          </a:p>
          <a:p>
            <a:pPr marL="1806575" indent="-285750" algn="just">
              <a:buFont typeface="Wingdings" panose="05000000000000000000" pitchFamily="2" charset="2"/>
              <a:buChar char="à"/>
            </a:pPr>
            <a:r>
              <a:rPr lang="fr-FR" sz="1800" dirty="0">
                <a:latin typeface="+mj-lt"/>
                <a:sym typeface="Wingdings" panose="05000000000000000000" pitchFamily="2" charset="2"/>
              </a:rPr>
              <a:t>Se rendre compte de la porosité entre les catégories (ou pas)</a:t>
            </a:r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E0F52C0E-A61B-7CA8-D7EF-0471614F944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178299" y="5129373"/>
            <a:ext cx="2039974" cy="1432041"/>
            <a:chOff x="1528" y="537"/>
            <a:chExt cx="4624" cy="3246"/>
          </a:xfrm>
        </p:grpSpPr>
        <p:sp>
          <p:nvSpPr>
            <p:cNvPr id="7" name="AutoShape 3">
              <a:extLst>
                <a:ext uri="{FF2B5EF4-FFF2-40B4-BE49-F238E27FC236}">
                  <a16:creationId xmlns:a16="http://schemas.microsoft.com/office/drawing/2014/main" id="{7EF39853-9991-FBA2-8354-3C1CED54BAA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528" y="537"/>
              <a:ext cx="4624" cy="3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29" name="Picture 5">
              <a:extLst>
                <a:ext uri="{FF2B5EF4-FFF2-40B4-BE49-F238E27FC236}">
                  <a16:creationId xmlns:a16="http://schemas.microsoft.com/office/drawing/2014/main" id="{C83DA4E3-3EAB-3BC5-6621-CAC4A7CEDD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8" y="537"/>
              <a:ext cx="4628" cy="32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4354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1136B7B-A86D-7E2F-6C7E-23CCE71260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850604"/>
            <a:ext cx="10896600" cy="5379366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fr-FR" b="1" dirty="0">
                <a:latin typeface="+mj-lt"/>
              </a:rPr>
              <a:t>Contextualisation</a:t>
            </a:r>
            <a:endParaRPr lang="fr-FR" sz="1400" b="1" dirty="0">
              <a:latin typeface="+mj-lt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fr-FR" sz="1400" b="1" dirty="0">
              <a:latin typeface="+mj-lt"/>
            </a:endParaRPr>
          </a:p>
          <a:p>
            <a:pPr algn="just">
              <a:lnSpc>
                <a:spcPct val="100000"/>
              </a:lnSpc>
            </a:pPr>
            <a:r>
              <a:rPr lang="fr-FR" sz="1400" dirty="0">
                <a:latin typeface="+mj-lt"/>
              </a:rPr>
              <a:t>Jan Steen, </a:t>
            </a:r>
            <a:r>
              <a:rPr lang="fr-FR" sz="1400" i="1" dirty="0">
                <a:latin typeface="+mj-lt"/>
              </a:rPr>
              <a:t>La Manière dont vous l'entendez est la manière dont vous le chantez</a:t>
            </a:r>
            <a:r>
              <a:rPr lang="fr-FR" sz="1400" dirty="0">
                <a:latin typeface="+mj-lt"/>
              </a:rPr>
              <a:t>, 1670. Le tableau représente une </a:t>
            </a:r>
            <a:r>
              <a:rPr lang="fr-FR" sz="1400" b="1" dirty="0">
                <a:latin typeface="+mj-lt"/>
              </a:rPr>
              <a:t>fête</a:t>
            </a:r>
            <a:r>
              <a:rPr lang="fr-FR" sz="1400" dirty="0">
                <a:latin typeface="+mj-lt"/>
              </a:rPr>
              <a:t>. </a:t>
            </a:r>
          </a:p>
          <a:p>
            <a:pPr algn="just">
              <a:lnSpc>
                <a:spcPct val="100000"/>
              </a:lnSpc>
            </a:pPr>
            <a:r>
              <a:rPr lang="fr-FR" sz="1400" b="1" dirty="0">
                <a:latin typeface="+mj-lt"/>
              </a:rPr>
              <a:t>Vidéo gag </a:t>
            </a:r>
            <a:r>
              <a:rPr lang="fr-FR" sz="1400" dirty="0">
                <a:latin typeface="+mj-lt"/>
              </a:rPr>
              <a:t>: chute.</a:t>
            </a:r>
          </a:p>
          <a:p>
            <a:pPr algn="just">
              <a:lnSpc>
                <a:spcPct val="100000"/>
              </a:lnSpc>
            </a:pPr>
            <a:r>
              <a:rPr lang="fr-FR" sz="1400" b="1" dirty="0">
                <a:latin typeface="+mj-lt"/>
              </a:rPr>
              <a:t>Devos</a:t>
            </a:r>
            <a:r>
              <a:rPr lang="fr-FR" sz="1400" dirty="0">
                <a:latin typeface="+mj-lt"/>
              </a:rPr>
              <a:t> : les </a:t>
            </a:r>
            <a:r>
              <a:rPr lang="fr-FR" sz="1400" i="1" dirty="0">
                <a:latin typeface="+mj-lt"/>
              </a:rPr>
              <a:t>mots d'esprit, </a:t>
            </a:r>
            <a:r>
              <a:rPr lang="fr-FR" sz="1400" dirty="0">
                <a:latin typeface="+mj-lt"/>
              </a:rPr>
              <a:t>raffinés et intellectuels. </a:t>
            </a:r>
          </a:p>
          <a:p>
            <a:pPr algn="just">
              <a:lnSpc>
                <a:spcPct val="100000"/>
              </a:lnSpc>
            </a:pPr>
            <a:r>
              <a:rPr lang="fr-FR" sz="1400" b="1" dirty="0" err="1">
                <a:latin typeface="+mj-lt"/>
              </a:rPr>
              <a:t>Jamel</a:t>
            </a:r>
            <a:r>
              <a:rPr lang="fr-FR" sz="1400" b="1" dirty="0">
                <a:latin typeface="+mj-lt"/>
              </a:rPr>
              <a:t> </a:t>
            </a:r>
            <a:r>
              <a:rPr lang="fr-FR" sz="1400" b="1" dirty="0" err="1">
                <a:latin typeface="+mj-lt"/>
              </a:rPr>
              <a:t>Debouzze</a:t>
            </a:r>
            <a:r>
              <a:rPr lang="fr-FR" sz="1400" b="1" dirty="0">
                <a:latin typeface="+mj-lt"/>
              </a:rPr>
              <a:t> </a:t>
            </a:r>
            <a:r>
              <a:rPr lang="fr-FR" sz="1400" dirty="0">
                <a:latin typeface="+mj-lt"/>
              </a:rPr>
              <a:t>lors d’un spectacle. Relever le sujet du </a:t>
            </a:r>
            <a:r>
              <a:rPr lang="fr-FR" sz="1400" dirty="0" err="1">
                <a:latin typeface="+mj-lt"/>
              </a:rPr>
              <a:t>spectcle</a:t>
            </a:r>
            <a:r>
              <a:rPr lang="fr-FR" sz="1400" dirty="0">
                <a:latin typeface="+mj-lt"/>
              </a:rPr>
              <a:t> le covid).</a:t>
            </a:r>
          </a:p>
          <a:p>
            <a:pPr algn="just">
              <a:lnSpc>
                <a:spcPct val="100000"/>
              </a:lnSpc>
            </a:pPr>
            <a:r>
              <a:rPr lang="fr-FR" sz="1400" dirty="0">
                <a:latin typeface="+mj-lt"/>
              </a:rPr>
              <a:t>Un </a:t>
            </a:r>
            <a:r>
              <a:rPr lang="fr-FR" sz="1400" b="1" dirty="0">
                <a:latin typeface="+mj-lt"/>
              </a:rPr>
              <a:t>bébé</a:t>
            </a:r>
            <a:r>
              <a:rPr lang="fr-FR" sz="1400" dirty="0">
                <a:latin typeface="+mj-lt"/>
              </a:rPr>
              <a:t>.</a:t>
            </a:r>
          </a:p>
          <a:p>
            <a:pPr algn="just">
              <a:lnSpc>
                <a:spcPct val="100000"/>
              </a:lnSpc>
            </a:pPr>
            <a:r>
              <a:rPr lang="fr-FR" sz="1400" dirty="0">
                <a:latin typeface="+mj-lt"/>
              </a:rPr>
              <a:t>Les </a:t>
            </a:r>
            <a:r>
              <a:rPr lang="fr-FR" sz="1400" b="1" dirty="0">
                <a:latin typeface="+mj-lt"/>
              </a:rPr>
              <a:t>rap contenders </a:t>
            </a:r>
            <a:r>
              <a:rPr lang="fr-FR" sz="1400" dirty="0">
                <a:latin typeface="+mj-lt"/>
              </a:rPr>
              <a:t>sont des concours d’éloquence, basées entre autres sur l’humour. Les participants ont environ 1 min 30 s chacun pour scander </a:t>
            </a:r>
            <a:r>
              <a:rPr lang="fr-FR" sz="1400" i="1" dirty="0">
                <a:latin typeface="+mj-lt"/>
              </a:rPr>
              <a:t>a capella</a:t>
            </a:r>
            <a:r>
              <a:rPr lang="fr-FR" sz="1400" dirty="0">
                <a:latin typeface="+mj-lt"/>
              </a:rPr>
              <a:t> des phrases, souvent préparées à l'avance, afin de ridiculiser, discréditer et insulter l'adversaire. </a:t>
            </a:r>
          </a:p>
          <a:p>
            <a:pPr algn="just">
              <a:lnSpc>
                <a:spcPct val="100000"/>
              </a:lnSpc>
            </a:pPr>
            <a:r>
              <a:rPr lang="fr-FR" sz="1400" b="1" dirty="0">
                <a:latin typeface="+mj-lt"/>
              </a:rPr>
              <a:t>La soupe aux choux </a:t>
            </a:r>
            <a:r>
              <a:rPr lang="fr-FR" sz="1400" dirty="0">
                <a:latin typeface="+mj-lt"/>
              </a:rPr>
              <a:t>:  Une nuit, à la suite d'un concours de pets auquel se sont livrés deux amis, un extraterrestre débarque en soucoupe volante de la planète Oxo. Il a entendu les flatulences et a cru qu'il s'agissait d'un langage lui demandant d'atterrir là. </a:t>
            </a:r>
          </a:p>
        </p:txBody>
      </p:sp>
    </p:spTree>
    <p:extLst>
      <p:ext uri="{BB962C8B-B14F-4D97-AF65-F5344CB8AC3E}">
        <p14:creationId xmlns:p14="http://schemas.microsoft.com/office/powerpoint/2010/main" val="3195499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 descr="Une image contenant peinture, intérieur, mur, mammifère&#10;&#10;Description générée automatiquement">
            <a:extLst>
              <a:ext uri="{FF2B5EF4-FFF2-40B4-BE49-F238E27FC236}">
                <a16:creationId xmlns:a16="http://schemas.microsoft.com/office/drawing/2014/main" id="{ACA5E3AA-A212-4899-32E0-07677075D3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11" y="497124"/>
            <a:ext cx="3677346" cy="3046069"/>
          </a:xfrm>
          <a:prstGeom prst="rect">
            <a:avLst/>
          </a:prstGeom>
        </p:spPr>
      </p:pic>
      <p:pic>
        <p:nvPicPr>
          <p:cNvPr id="26" name="Image 25" descr="Une image contenant Visage humain, habits, personne, sourire&#10;&#10;Description générée automatiquement">
            <a:extLst>
              <a:ext uri="{FF2B5EF4-FFF2-40B4-BE49-F238E27FC236}">
                <a16:creationId xmlns:a16="http://schemas.microsoft.com/office/drawing/2014/main" id="{72B9B2CF-74DC-3A12-0543-9889C024A2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237" y="4369180"/>
            <a:ext cx="3453041" cy="2071825"/>
          </a:xfrm>
          <a:prstGeom prst="rect">
            <a:avLst/>
          </a:prstGeom>
        </p:spPr>
      </p:pic>
      <p:pic>
        <p:nvPicPr>
          <p:cNvPr id="34" name="Espace réservé du contenu 3" descr="autoderision-humour.jpg">
            <a:extLst>
              <a:ext uri="{FF2B5EF4-FFF2-40B4-BE49-F238E27FC236}">
                <a16:creationId xmlns:a16="http://schemas.microsoft.com/office/drawing/2014/main" id="{E9968EA9-0556-B941-AB77-997FCE35C8D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45374" y="372485"/>
            <a:ext cx="2602787" cy="1464681"/>
          </a:xfrm>
          <a:prstGeom prst="rect">
            <a:avLst/>
          </a:prstGeom>
        </p:spPr>
      </p:pic>
      <p:pic>
        <p:nvPicPr>
          <p:cNvPr id="39" name="Image 38" descr="Une image contenant habits, personne, homme, concert&#10;&#10;Description générée automatiquement">
            <a:extLst>
              <a:ext uri="{FF2B5EF4-FFF2-40B4-BE49-F238E27FC236}">
                <a16:creationId xmlns:a16="http://schemas.microsoft.com/office/drawing/2014/main" id="{D3B127C5-FDBC-8D72-3813-951CAC5E8D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67" y="4186187"/>
            <a:ext cx="3610810" cy="225481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5" name="Image 4" descr="Une image contenant Visage humain, texte, habits, homme&#10;&#10;Description générée automatiquement">
            <a:extLst>
              <a:ext uri="{FF2B5EF4-FFF2-40B4-BE49-F238E27FC236}">
                <a16:creationId xmlns:a16="http://schemas.microsoft.com/office/drawing/2014/main" id="{657F5859-976E-D4B3-7FB1-5541CF5B18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35" y="2673249"/>
            <a:ext cx="2825817" cy="376775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1" name="Image 10" descr="Une image contenant habits, personne, Visage humain, cravate&#10;&#10;Description générée automatiquement">
            <a:extLst>
              <a:ext uri="{FF2B5EF4-FFF2-40B4-BE49-F238E27FC236}">
                <a16:creationId xmlns:a16="http://schemas.microsoft.com/office/drawing/2014/main" id="{3459DCF1-EAF4-D537-F71F-BB7FCD2D543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2713" y="606083"/>
            <a:ext cx="2840736" cy="1773936"/>
          </a:xfrm>
          <a:prstGeom prst="rect">
            <a:avLst/>
          </a:prstGeom>
        </p:spPr>
      </p:pic>
      <p:pic>
        <p:nvPicPr>
          <p:cNvPr id="3" name="Image 2" descr="Une image contenant personne, Visage humain, enfant, jeune enfant&#10;&#10;Description générée automatiquement">
            <a:extLst>
              <a:ext uri="{FF2B5EF4-FFF2-40B4-BE49-F238E27FC236}">
                <a16:creationId xmlns:a16="http://schemas.microsoft.com/office/drawing/2014/main" id="{0DE181F7-D302-5689-4B32-62CBB9A2EE7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296" y="2020159"/>
            <a:ext cx="3262091" cy="216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989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 descr="Une image contenant peinture, intérieur, mur, mammifère&#10;&#10;Description générée automatiquement">
            <a:extLst>
              <a:ext uri="{FF2B5EF4-FFF2-40B4-BE49-F238E27FC236}">
                <a16:creationId xmlns:a16="http://schemas.microsoft.com/office/drawing/2014/main" id="{ACA5E3AA-A212-4899-32E0-07677075D3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027" y="572431"/>
            <a:ext cx="6897147" cy="5713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951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édia en ligne 2" title="FUNNIEST Girl Fails Of The Year!">
            <a:hlinkClick r:id="" action="ppaction://media"/>
            <a:extLst>
              <a:ext uri="{FF2B5EF4-FFF2-40B4-BE49-F238E27FC236}">
                <a16:creationId xmlns:a16="http://schemas.microsoft.com/office/drawing/2014/main" id="{BD60073A-1C14-B855-7720-A591424A19F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417691" y="1350755"/>
            <a:ext cx="7356617" cy="4156489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97327BAF-F5A9-D2E0-E24A-16EF285B1B67}"/>
              </a:ext>
            </a:extLst>
          </p:cNvPr>
          <p:cNvSpPr txBox="1"/>
          <p:nvPr/>
        </p:nvSpPr>
        <p:spPr>
          <a:xfrm>
            <a:off x="3850640" y="575385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hlinkClick r:id="rId4"/>
              </a:rPr>
              <a:t>https://youtu.be/rziu_bfVi-E?feature=shared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71148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édia en ligne 1" title="Raymond Devos &quot;Parler pour ne rien dire&quot; | Archive INA">
            <a:hlinkClick r:id="" action="ppaction://media"/>
            <a:extLst>
              <a:ext uri="{FF2B5EF4-FFF2-40B4-BE49-F238E27FC236}">
                <a16:creationId xmlns:a16="http://schemas.microsoft.com/office/drawing/2014/main" id="{49B3ECF8-E4FC-04FF-0426-4D292AECB1A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83674" y="490582"/>
            <a:ext cx="7254966" cy="5441225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D0E29445-E6F8-816C-4FDD-43224F56ED9D}"/>
              </a:ext>
            </a:extLst>
          </p:cNvPr>
          <p:cNvSpPr txBox="1"/>
          <p:nvPr/>
        </p:nvSpPr>
        <p:spPr>
          <a:xfrm>
            <a:off x="3545840" y="618275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hlinkClick r:id="rId4"/>
              </a:rPr>
              <a:t>https://youtu.be/hz5xWgjSUlk?feature=shared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80771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édia en ligne 3" title="Jamel Debbouze - Le confinement - Marrakech du rire 2022">
            <a:hlinkClick r:id="" action="ppaction://media"/>
            <a:extLst>
              <a:ext uri="{FF2B5EF4-FFF2-40B4-BE49-F238E27FC236}">
                <a16:creationId xmlns:a16="http://schemas.microsoft.com/office/drawing/2014/main" id="{26249C54-198D-AB6E-23F4-B88707F4473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94231" y="827369"/>
            <a:ext cx="8704809" cy="4918217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87F6124B-F5EE-9D07-AE8F-9DADA651AB22}"/>
              </a:ext>
            </a:extLst>
          </p:cNvPr>
          <p:cNvSpPr txBox="1"/>
          <p:nvPr/>
        </p:nvSpPr>
        <p:spPr>
          <a:xfrm>
            <a:off x="1394231" y="343988"/>
            <a:ext cx="1781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 1.26 à 3.18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785BFD2-4E55-51D6-6840-87ADADA52BD5}"/>
              </a:ext>
            </a:extLst>
          </p:cNvPr>
          <p:cNvSpPr txBox="1"/>
          <p:nvPr/>
        </p:nvSpPr>
        <p:spPr>
          <a:xfrm>
            <a:off x="4409440" y="595705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0" i="0" u="none" strike="noStrike" dirty="0">
                <a:solidFill>
                  <a:srgbClr val="FFFFFF"/>
                </a:solidFill>
                <a:effectLst/>
                <a:latin typeface="YouTube Noto"/>
                <a:hlinkClick r:id="rId4"/>
              </a:rPr>
              <a:t>https://youtu.be/5q7rUG1Lopc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0051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personne, Visage humain, enfant, jeune enfant&#10;&#10;Description générée automatiquement">
            <a:extLst>
              <a:ext uri="{FF2B5EF4-FFF2-40B4-BE49-F238E27FC236}">
                <a16:creationId xmlns:a16="http://schemas.microsoft.com/office/drawing/2014/main" id="{588E3066-C8C3-9408-A48D-8A0478CDFE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276" y="1320319"/>
            <a:ext cx="6351447" cy="4217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04924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528</Words>
  <Application>Microsoft Office PowerPoint</Application>
  <PresentationFormat>Grand écran</PresentationFormat>
  <Paragraphs>57</Paragraphs>
  <Slides>15</Slides>
  <Notes>0</Notes>
  <HiddenSlides>0</HiddenSlides>
  <MMClips>5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YouTube Noto</vt:lpstr>
      <vt:lpstr>Thème Office</vt:lpstr>
      <vt:lpstr>Présentation PowerPoint</vt:lpstr>
      <vt:lpstr>Déroulé du photolangage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Olivier BLOND-RZEWUSKI</dc:creator>
  <cp:lastModifiedBy>Olivier Blond-Rzewuski</cp:lastModifiedBy>
  <cp:revision>4</cp:revision>
  <dcterms:created xsi:type="dcterms:W3CDTF">2023-09-02T13:08:55Z</dcterms:created>
  <dcterms:modified xsi:type="dcterms:W3CDTF">2024-06-21T18:59:16Z</dcterms:modified>
</cp:coreProperties>
</file>